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9" r:id="rId5"/>
    <p:sldId id="274" r:id="rId6"/>
    <p:sldId id="259" r:id="rId7"/>
    <p:sldId id="260" r:id="rId8"/>
    <p:sldId id="261" r:id="rId9"/>
    <p:sldId id="262" r:id="rId10"/>
    <p:sldId id="263" r:id="rId11"/>
    <p:sldId id="275" r:id="rId12"/>
    <p:sldId id="276" r:id="rId13"/>
    <p:sldId id="277" r:id="rId14"/>
    <p:sldId id="278" r:id="rId15"/>
    <p:sldId id="264" r:id="rId16"/>
    <p:sldId id="270" r:id="rId17"/>
    <p:sldId id="265" r:id="rId18"/>
    <p:sldId id="271" r:id="rId19"/>
    <p:sldId id="266" r:id="rId20"/>
    <p:sldId id="272" r:id="rId21"/>
    <p:sldId id="267" r:id="rId22"/>
    <p:sldId id="279" r:id="rId23"/>
    <p:sldId id="280" r:id="rId24"/>
    <p:sldId id="281" r:id="rId25"/>
    <p:sldId id="268" r:id="rId26"/>
    <p:sldId id="273" r:id="rId2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94"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F761950-E5A8-4E89-B800-615FB8F725DA}" type="datetimeFigureOut">
              <a:rPr lang="es-MX" smtClean="0"/>
              <a:t>13/04/2016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F761950-E5A8-4E89-B800-615FB8F725DA}" type="datetimeFigureOut">
              <a:rPr lang="es-MX" smtClean="0"/>
              <a:t>13/04/2016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F761950-E5A8-4E89-B800-615FB8F725DA}" type="datetimeFigureOut">
              <a:rPr lang="es-MX" smtClean="0"/>
              <a:t>13/04/2016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F761950-E5A8-4E89-B800-615FB8F725DA}" type="datetimeFigureOut">
              <a:rPr lang="es-MX" smtClean="0"/>
              <a:t>13/04/2016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F761950-E5A8-4E89-B800-615FB8F725DA}" type="datetimeFigureOut">
              <a:rPr lang="es-MX" smtClean="0"/>
              <a:t>13/04/2016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F761950-E5A8-4E89-B800-615FB8F725DA}" type="datetimeFigureOut">
              <a:rPr lang="es-MX" smtClean="0"/>
              <a:t>13/04/2016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8F761950-E5A8-4E89-B800-615FB8F725DA}" type="datetimeFigureOut">
              <a:rPr lang="es-MX" smtClean="0"/>
              <a:t>13/04/2016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F761950-E5A8-4E89-B800-615FB8F725DA}" type="datetimeFigureOut">
              <a:rPr lang="es-MX" smtClean="0"/>
              <a:t>13/04/2016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61950-E5A8-4E89-B800-615FB8F725DA}" type="datetimeFigureOut">
              <a:rPr lang="es-MX" smtClean="0"/>
              <a:t>13/04/2016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7E25A57-A44C-4F87-9702-4AF71C809BC2}"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F761950-E5A8-4E89-B800-615FB8F725DA}" type="datetimeFigureOut">
              <a:rPr lang="es-MX" smtClean="0"/>
              <a:t>13/04/2016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7E25A57-A44C-4F87-9702-4AF71C809BC2}" type="slidenum">
              <a:rPr lang="es-MX" smtClean="0"/>
              <a:t>‹Nº›</a:t>
            </a:fld>
            <a:endParaRPr lang="es-MX"/>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8F761950-E5A8-4E89-B800-615FB8F725DA}" type="datetimeFigureOut">
              <a:rPr lang="es-MX" smtClean="0"/>
              <a:t>13/04/2016</a:t>
            </a:fld>
            <a:endParaRPr lang="es-MX"/>
          </a:p>
        </p:txBody>
      </p:sp>
      <p:sp>
        <p:nvSpPr>
          <p:cNvPr id="9" name="Slide Number Placeholder 8"/>
          <p:cNvSpPr>
            <a:spLocks noGrp="1"/>
          </p:cNvSpPr>
          <p:nvPr>
            <p:ph type="sldNum" sz="quarter" idx="11"/>
          </p:nvPr>
        </p:nvSpPr>
        <p:spPr/>
        <p:txBody>
          <a:bodyPr/>
          <a:lstStyle/>
          <a:p>
            <a:fld id="{97E25A57-A44C-4F87-9702-4AF71C809BC2}"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7E25A57-A44C-4F87-9702-4AF71C809BC2}" type="slidenum">
              <a:rPr lang="es-MX" smtClean="0"/>
              <a:t>‹Nº›</a:t>
            </a:fld>
            <a:endParaRPr lang="es-MX"/>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MX"/>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F761950-E5A8-4E89-B800-615FB8F725DA}" type="datetimeFigureOut">
              <a:rPr lang="es-MX" smtClean="0"/>
              <a:t>13/04/2016</a:t>
            </a:fld>
            <a:endParaRPr lang="es-MX"/>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2348880"/>
            <a:ext cx="7772400" cy="2622153"/>
          </a:xfrm>
        </p:spPr>
        <p:txBody>
          <a:bodyPr>
            <a:normAutofit fontScale="90000"/>
          </a:bodyPr>
          <a:lstStyle/>
          <a:p>
            <a:pPr algn="ctr"/>
            <a:r>
              <a:rPr lang="es-MX" sz="7300" b="1" dirty="0" smtClean="0">
                <a:solidFill>
                  <a:schemeClr val="accent2">
                    <a:lumMod val="50000"/>
                  </a:schemeClr>
                </a:solidFill>
                <a:latin typeface="Berlin Sans FB" pitchFamily="34" charset="0"/>
                <a:cs typeface="Aharoni" pitchFamily="2" charset="-79"/>
              </a:rPr>
              <a:t>EL DESARROLLO MORAL:</a:t>
            </a:r>
            <a:r>
              <a:rPr lang="es-MX" b="1" dirty="0" smtClean="0">
                <a:solidFill>
                  <a:schemeClr val="accent2">
                    <a:lumMod val="50000"/>
                  </a:schemeClr>
                </a:solidFill>
                <a:latin typeface="Berlin Sans FB" pitchFamily="34" charset="0"/>
                <a:cs typeface="Aharoni" pitchFamily="2" charset="-79"/>
              </a:rPr>
              <a:t/>
            </a:r>
            <a:br>
              <a:rPr lang="es-MX" b="1" dirty="0" smtClean="0">
                <a:solidFill>
                  <a:schemeClr val="accent2">
                    <a:lumMod val="50000"/>
                  </a:schemeClr>
                </a:solidFill>
                <a:latin typeface="Berlin Sans FB" pitchFamily="34" charset="0"/>
                <a:cs typeface="Aharoni" pitchFamily="2" charset="-79"/>
              </a:rPr>
            </a:br>
            <a:r>
              <a:rPr lang="es-MX" b="1" dirty="0" smtClean="0">
                <a:solidFill>
                  <a:schemeClr val="accent2">
                    <a:lumMod val="50000"/>
                  </a:schemeClr>
                </a:solidFill>
                <a:latin typeface="Berlin Sans FB" pitchFamily="34" charset="0"/>
                <a:cs typeface="Aharoni" pitchFamily="2" charset="-79"/>
              </a:rPr>
              <a:t> </a:t>
            </a:r>
            <a:r>
              <a:rPr lang="es-MX" sz="4800" b="1" dirty="0" smtClean="0">
                <a:solidFill>
                  <a:schemeClr val="accent2">
                    <a:lumMod val="50000"/>
                  </a:schemeClr>
                </a:solidFill>
                <a:latin typeface="Berlin Sans FB" pitchFamily="34" charset="0"/>
                <a:cs typeface="Aharoni" pitchFamily="2" charset="-79"/>
              </a:rPr>
              <a:t>UNA INTRODUCCIÓN A LA TEORÍA DE </a:t>
            </a:r>
            <a:r>
              <a:rPr lang="es-MX" sz="4800" b="1" dirty="0">
                <a:solidFill>
                  <a:schemeClr val="accent2">
                    <a:lumMod val="50000"/>
                  </a:schemeClr>
                </a:solidFill>
                <a:latin typeface="Berlin Sans FB" pitchFamily="34" charset="0"/>
                <a:cs typeface="Aharoni" pitchFamily="2" charset="-79"/>
              </a:rPr>
              <a:t>K</a:t>
            </a:r>
            <a:r>
              <a:rPr lang="es-MX" sz="4800" b="1" dirty="0" smtClean="0">
                <a:solidFill>
                  <a:schemeClr val="accent2">
                    <a:lumMod val="50000"/>
                  </a:schemeClr>
                </a:solidFill>
                <a:latin typeface="Berlin Sans FB" pitchFamily="34" charset="0"/>
                <a:cs typeface="Aharoni" pitchFamily="2" charset="-79"/>
              </a:rPr>
              <a:t>OHLBERG</a:t>
            </a:r>
            <a:endParaRPr lang="es-MX" sz="4800" b="1" dirty="0">
              <a:solidFill>
                <a:schemeClr val="accent2">
                  <a:lumMod val="50000"/>
                </a:schemeClr>
              </a:solidFill>
              <a:latin typeface="Berlin Sans FB" pitchFamily="34" charset="0"/>
              <a:cs typeface="Aharoni" pitchFamily="2" charset="-79"/>
            </a:endParaRPr>
          </a:p>
        </p:txBody>
      </p:sp>
    </p:spTree>
    <p:extLst>
      <p:ext uri="{BB962C8B-B14F-4D97-AF65-F5344CB8AC3E}">
        <p14:creationId xmlns:p14="http://schemas.microsoft.com/office/powerpoint/2010/main" val="824392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a:xfrm>
            <a:off x="628650" y="1825625"/>
            <a:ext cx="7886700" cy="4351338"/>
          </a:xfrm>
          <a:prstGeom prst="rect">
            <a:avLst/>
          </a:prstGeom>
        </p:spPr>
        <p:txBody>
          <a:bodyPr/>
          <a:lstStyle/>
          <a:p>
            <a:pPr algn="just"/>
            <a:r>
              <a:rPr lang="es-MX" dirty="0"/>
              <a:t>La metodología utilizada para determinar el estadio de </a:t>
            </a:r>
            <a:r>
              <a:rPr lang="es-MX" dirty="0" smtClean="0"/>
              <a:t>desarrollo moral </a:t>
            </a:r>
            <a:r>
              <a:rPr lang="es-MX" dirty="0"/>
              <a:t>de un individuo consiste en una Entrevista sobre el </a:t>
            </a:r>
            <a:r>
              <a:rPr lang="es-MX" dirty="0" smtClean="0"/>
              <a:t>Juicio Moral </a:t>
            </a:r>
            <a:r>
              <a:rPr lang="es-MX" dirty="0"/>
              <a:t>compuesta por tres </a:t>
            </a:r>
            <a:r>
              <a:rPr lang="es-MX" dirty="0" smtClean="0"/>
              <a:t>dilemas </a:t>
            </a:r>
            <a:r>
              <a:rPr lang="es-MX" dirty="0"/>
              <a:t>hipotéticos.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8470" y="3058466"/>
            <a:ext cx="2933516" cy="2982979"/>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6106" y="3058465"/>
            <a:ext cx="3429000" cy="3429000"/>
          </a:xfrm>
          <a:prstGeom prst="rect">
            <a:avLst/>
          </a:prstGeom>
        </p:spPr>
      </p:pic>
    </p:spTree>
    <p:extLst>
      <p:ext uri="{BB962C8B-B14F-4D97-AF65-F5344CB8AC3E}">
        <p14:creationId xmlns:p14="http://schemas.microsoft.com/office/powerpoint/2010/main" val="272155318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2996952"/>
            <a:ext cx="7620000" cy="1143000"/>
          </a:xfrm>
        </p:spPr>
        <p:txBody>
          <a:bodyPr/>
          <a:lstStyle/>
          <a:p>
            <a:pPr algn="ctr">
              <a:lnSpc>
                <a:spcPct val="150000"/>
              </a:lnSpc>
            </a:pPr>
            <a:r>
              <a:rPr lang="es-MX" sz="5400" dirty="0" smtClean="0"/>
              <a:t>NIVELES DE DESARROLLO MORAL</a:t>
            </a:r>
            <a:endParaRPr lang="es-MX" sz="5400" dirty="0"/>
          </a:p>
        </p:txBody>
      </p:sp>
    </p:spTree>
    <p:extLst>
      <p:ext uri="{BB962C8B-B14F-4D97-AF65-F5344CB8AC3E}">
        <p14:creationId xmlns:p14="http://schemas.microsoft.com/office/powerpoint/2010/main" val="75527739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404664"/>
            <a:ext cx="7620000" cy="4800600"/>
          </a:xfrm>
        </p:spPr>
        <p:txBody>
          <a:bodyPr>
            <a:noAutofit/>
          </a:bodyPr>
          <a:lstStyle/>
          <a:p>
            <a:pPr algn="just"/>
            <a:r>
              <a:rPr lang="es-MX" sz="2600" dirty="0" smtClean="0"/>
              <a:t>KOHLBERG </a:t>
            </a:r>
            <a:r>
              <a:rPr lang="es-MX" sz="2600" dirty="0"/>
              <a:t>distingue 3 grandes </a:t>
            </a:r>
            <a:r>
              <a:rPr lang="es-MX" sz="2600" dirty="0" smtClean="0"/>
              <a:t>niveles</a:t>
            </a:r>
            <a:r>
              <a:rPr lang="es-MX" sz="2600" dirty="0"/>
              <a:t>, cada nivel se compone de 2 </a:t>
            </a:r>
            <a:r>
              <a:rPr lang="es-MX" sz="2600" dirty="0" smtClean="0"/>
              <a:t>estadios </a:t>
            </a:r>
            <a:r>
              <a:rPr lang="es-MX" sz="2600" dirty="0"/>
              <a:t>de desarrollo moral</a:t>
            </a:r>
            <a:r>
              <a:rPr lang="es-MX" sz="2600" dirty="0" smtClean="0"/>
              <a:t>.</a:t>
            </a:r>
          </a:p>
          <a:p>
            <a:pPr algn="just"/>
            <a:endParaRPr lang="es-MX" sz="2600" dirty="0" smtClean="0"/>
          </a:p>
          <a:p>
            <a:pPr algn="just"/>
            <a:r>
              <a:rPr lang="es-MX" sz="2600" dirty="0"/>
              <a:t>Constituyen 3 tipos diferentes de </a:t>
            </a:r>
            <a:r>
              <a:rPr lang="es-MX" sz="2600" dirty="0" smtClean="0"/>
              <a:t>relación </a:t>
            </a:r>
            <a:r>
              <a:rPr lang="es-MX" sz="2600" dirty="0"/>
              <a:t>entre el sujeto, las normas </a:t>
            </a:r>
            <a:r>
              <a:rPr lang="es-MX" sz="2600" dirty="0" smtClean="0"/>
              <a:t>y </a:t>
            </a:r>
            <a:r>
              <a:rPr lang="es-MX" sz="2600" dirty="0"/>
              <a:t>las expectativas de la sociedad.</a:t>
            </a:r>
          </a:p>
          <a:p>
            <a:pPr algn="just"/>
            <a:endParaRPr lang="es-MX" sz="2600" dirty="0" smtClean="0"/>
          </a:p>
          <a:p>
            <a:pPr algn="just"/>
            <a:r>
              <a:rPr lang="es-MX" sz="2600" dirty="0" smtClean="0"/>
              <a:t>Cada </a:t>
            </a:r>
            <a:r>
              <a:rPr lang="es-MX" sz="2600" dirty="0"/>
              <a:t>nivel y estadio se definen por </a:t>
            </a:r>
            <a:r>
              <a:rPr lang="es-MX" sz="2600" dirty="0" smtClean="0"/>
              <a:t>un </a:t>
            </a:r>
            <a:r>
              <a:rPr lang="es-MX" sz="2600" dirty="0"/>
              <a:t>conjunto de valores y un conjunto </a:t>
            </a:r>
            <a:r>
              <a:rPr lang="es-MX" sz="2600" dirty="0" smtClean="0"/>
              <a:t>de </a:t>
            </a:r>
            <a:r>
              <a:rPr lang="es-MX" sz="2600" dirty="0"/>
              <a:t>razones para poder apoyar lo </a:t>
            </a:r>
            <a:r>
              <a:rPr lang="es-MX" sz="2600" dirty="0" smtClean="0"/>
              <a:t>correcto.</a:t>
            </a:r>
            <a:endParaRPr lang="es-MX" sz="2600" dirty="0"/>
          </a:p>
        </p:txBody>
      </p:sp>
      <p:pic>
        <p:nvPicPr>
          <p:cNvPr id="1026" name="Picture 2" descr="http://3.bp.blogspot.com/-v6ON0PIxi7Y/UGyQ9tC5-hI/AAAAAAAAAAk/R_u2JetXi5k/s1600/decid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3963077"/>
            <a:ext cx="2873896" cy="2873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18837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7620000" cy="4104456"/>
          </a:xfrm>
        </p:spPr>
        <p:txBody>
          <a:bodyPr>
            <a:normAutofit/>
          </a:bodyPr>
          <a:lstStyle/>
          <a:p>
            <a:pPr marL="114300" indent="0">
              <a:buNone/>
            </a:pPr>
            <a:r>
              <a:rPr lang="es-MX" sz="3200" b="1" dirty="0"/>
              <a:t>Descripción de los </a:t>
            </a:r>
            <a:r>
              <a:rPr lang="es-MX" sz="3200" b="1" dirty="0" smtClean="0"/>
              <a:t>niveles:</a:t>
            </a:r>
          </a:p>
          <a:p>
            <a:pPr marL="114300" indent="0">
              <a:buNone/>
            </a:pPr>
            <a:endParaRPr lang="es-MX" sz="3200" b="1" dirty="0" smtClean="0"/>
          </a:p>
          <a:p>
            <a:pPr marL="571500" indent="-457200">
              <a:buAutoNum type="alphaLcParenR"/>
            </a:pPr>
            <a:r>
              <a:rPr lang="es-MX" dirty="0" smtClean="0"/>
              <a:t>Nivel </a:t>
            </a:r>
            <a:r>
              <a:rPr lang="es-MX" dirty="0" err="1"/>
              <a:t>preconvencional</a:t>
            </a:r>
            <a:r>
              <a:rPr lang="es-MX" dirty="0"/>
              <a:t>: </a:t>
            </a:r>
            <a:endParaRPr lang="es-MX" dirty="0" smtClean="0"/>
          </a:p>
          <a:p>
            <a:pPr marL="114300" indent="0">
              <a:buNone/>
            </a:pPr>
            <a:r>
              <a:rPr lang="es-MX" dirty="0" smtClean="0"/>
              <a:t>Se </a:t>
            </a:r>
            <a:r>
              <a:rPr lang="es-MX" dirty="0"/>
              <a:t>enfocan </a:t>
            </a:r>
            <a:r>
              <a:rPr lang="es-MX" dirty="0" smtClean="0"/>
              <a:t>  los </a:t>
            </a:r>
            <a:r>
              <a:rPr lang="es-MX" dirty="0"/>
              <a:t>problemas desde los intereses </a:t>
            </a:r>
            <a:r>
              <a:rPr lang="es-MX" dirty="0" smtClean="0"/>
              <a:t>  concretos </a:t>
            </a:r>
            <a:r>
              <a:rPr lang="es-MX" dirty="0"/>
              <a:t>de los individuos </a:t>
            </a:r>
            <a:r>
              <a:rPr lang="es-MX" dirty="0" smtClean="0"/>
              <a:t> implicados</a:t>
            </a:r>
            <a:r>
              <a:rPr lang="es-MX" dirty="0"/>
              <a:t>, y de las consecuencias </a:t>
            </a:r>
            <a:r>
              <a:rPr lang="es-MX" dirty="0" smtClean="0"/>
              <a:t> concretas </a:t>
            </a:r>
            <a:r>
              <a:rPr lang="es-MX" dirty="0"/>
              <a:t>con que se enfrentaron los </a:t>
            </a:r>
            <a:r>
              <a:rPr lang="es-MX" dirty="0" smtClean="0"/>
              <a:t> individuos </a:t>
            </a:r>
            <a:r>
              <a:rPr lang="es-MX" dirty="0"/>
              <a:t>al decidir sobre una </a:t>
            </a:r>
            <a:r>
              <a:rPr lang="es-MX" dirty="0" smtClean="0"/>
              <a:t> acción </a:t>
            </a:r>
            <a:r>
              <a:rPr lang="es-MX" dirty="0"/>
              <a:t>particular</a:t>
            </a:r>
            <a:r>
              <a:rPr lang="es-MX" dirty="0" smtClean="0"/>
              <a:t>. </a:t>
            </a:r>
          </a:p>
          <a:p>
            <a:pPr marL="114300" indent="0">
              <a:buNone/>
            </a:pPr>
            <a:r>
              <a:rPr lang="es-MX" dirty="0"/>
              <a:t> </a:t>
            </a:r>
            <a:r>
              <a:rPr lang="es-MX" dirty="0" smtClean="0"/>
              <a:t>	El </a:t>
            </a:r>
            <a:r>
              <a:rPr lang="es-MX" dirty="0"/>
              <a:t>punto de referencia del juicio </a:t>
            </a:r>
            <a:r>
              <a:rPr lang="es-MX" dirty="0" smtClean="0"/>
              <a:t>   moral </a:t>
            </a:r>
            <a:r>
              <a:rPr lang="es-MX" dirty="0"/>
              <a:t>son las necesidades del yo, no </a:t>
            </a:r>
            <a:r>
              <a:rPr lang="es-MX" dirty="0" smtClean="0"/>
              <a:t>importan </a:t>
            </a:r>
            <a:r>
              <a:rPr lang="es-MX" dirty="0"/>
              <a:t>tanto las expectativas de </a:t>
            </a:r>
            <a:r>
              <a:rPr lang="es-MX" dirty="0" smtClean="0"/>
              <a:t>   la </a:t>
            </a:r>
            <a:r>
              <a:rPr lang="es-MX" dirty="0"/>
              <a:t>sociedad</a:t>
            </a:r>
            <a:r>
              <a:rPr lang="es-MX" dirty="0" smtClean="0"/>
              <a:t>. </a:t>
            </a:r>
          </a:p>
        </p:txBody>
      </p:sp>
      <p:pic>
        <p:nvPicPr>
          <p:cNvPr id="2050" name="Picture 2" descr="http://feliciteca.com/wp-content/uploads/2015/08/egoist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221088"/>
            <a:ext cx="4810125" cy="23812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02354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114300" indent="0">
              <a:buNone/>
            </a:pPr>
            <a:r>
              <a:rPr lang="es-MX" dirty="0" smtClean="0"/>
              <a:t>	b) Nivel  </a:t>
            </a:r>
            <a:r>
              <a:rPr lang="es-MX" dirty="0"/>
              <a:t>Convencional: </a:t>
            </a:r>
            <a:endParaRPr lang="es-MX" dirty="0" smtClean="0"/>
          </a:p>
          <a:p>
            <a:pPr marL="114300" indent="0">
              <a:buNone/>
            </a:pPr>
            <a:r>
              <a:rPr lang="es-MX" dirty="0" smtClean="0"/>
              <a:t>Enfocado </a:t>
            </a:r>
            <a:r>
              <a:rPr lang="es-MX" dirty="0"/>
              <a:t>el problema moral desde la perspectiva  de un miembro de la sociedad. Toma en cuenta lo que el grupo o sociedad esperan que haga el sujeto de acuerdo a su rol </a:t>
            </a:r>
          </a:p>
          <a:p>
            <a:pPr marL="114300" indent="0">
              <a:buNone/>
            </a:pPr>
            <a:endParaRPr lang="es-MX" dirty="0" smtClean="0"/>
          </a:p>
          <a:p>
            <a:pPr marL="114300" indent="0">
              <a:buNone/>
            </a:pPr>
            <a:r>
              <a:rPr lang="es-MX" dirty="0" smtClean="0"/>
              <a:t>	c) Nivel </a:t>
            </a:r>
            <a:r>
              <a:rPr lang="es-MX" dirty="0" err="1"/>
              <a:t>Postconvencional</a:t>
            </a:r>
            <a:r>
              <a:rPr lang="es-MX" dirty="0"/>
              <a:t> o de  principios: </a:t>
            </a:r>
            <a:endParaRPr lang="es-MX" dirty="0" smtClean="0"/>
          </a:p>
          <a:p>
            <a:pPr marL="114300" indent="0">
              <a:buNone/>
            </a:pPr>
            <a:r>
              <a:rPr lang="es-MX" dirty="0" smtClean="0"/>
              <a:t>Enfoca </a:t>
            </a:r>
            <a:r>
              <a:rPr lang="es-MX" dirty="0"/>
              <a:t>los problemas morales desde una perspectiva  superior a la sociedad</a:t>
            </a:r>
            <a:r>
              <a:rPr lang="es-MX" dirty="0" smtClean="0"/>
              <a:t>.</a:t>
            </a:r>
          </a:p>
          <a:p>
            <a:pPr marL="114300" indent="0">
              <a:buNone/>
            </a:pPr>
            <a:r>
              <a:rPr lang="es-MX" dirty="0" smtClean="0"/>
              <a:t> </a:t>
            </a:r>
            <a:r>
              <a:rPr lang="es-MX" dirty="0"/>
              <a:t>El punto de partida del juicio moral san aquellos principios que deben fundamentar las reglas  sociales.</a:t>
            </a:r>
          </a:p>
          <a:p>
            <a:endParaRPr lang="es-MX" dirty="0"/>
          </a:p>
        </p:txBody>
      </p:sp>
    </p:spTree>
    <p:extLst>
      <p:ext uri="{BB962C8B-B14F-4D97-AF65-F5344CB8AC3E}">
        <p14:creationId xmlns:p14="http://schemas.microsoft.com/office/powerpoint/2010/main" val="168433026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Estadio de desarrollo moral </a:t>
            </a:r>
            <a:endParaRPr lang="es-MX" dirty="0"/>
          </a:p>
        </p:txBody>
      </p:sp>
      <p:sp>
        <p:nvSpPr>
          <p:cNvPr id="3" name="Marcador de contenido 2"/>
          <p:cNvSpPr>
            <a:spLocks noGrp="1"/>
          </p:cNvSpPr>
          <p:nvPr>
            <p:ph idx="1"/>
          </p:nvPr>
        </p:nvSpPr>
        <p:spPr>
          <a:xfrm>
            <a:off x="628650" y="1825625"/>
            <a:ext cx="7886700" cy="4351338"/>
          </a:xfrm>
          <a:prstGeom prst="rect">
            <a:avLst/>
          </a:prstGeom>
        </p:spPr>
        <p:txBody>
          <a:bodyPr/>
          <a:lstStyle/>
          <a:p>
            <a:pPr algn="just"/>
            <a:r>
              <a:rPr lang="es-MX" dirty="0"/>
              <a:t>Kohlberg describe su </a:t>
            </a:r>
            <a:r>
              <a:rPr lang="es-MX" dirty="0" smtClean="0"/>
              <a:t>teoría </a:t>
            </a:r>
            <a:r>
              <a:rPr lang="es-MX" dirty="0"/>
              <a:t>con una concepción del </a:t>
            </a:r>
            <a:r>
              <a:rPr lang="es-MX" dirty="0" smtClean="0"/>
              <a:t>desarrollo moral </a:t>
            </a:r>
            <a:r>
              <a:rPr lang="es-MX" dirty="0"/>
              <a:t>basada en el movimiento por seis estadios del juicio moral</a:t>
            </a:r>
            <a:r>
              <a:rPr lang="es-MX" dirty="0" smtClean="0"/>
              <a:t>.</a:t>
            </a:r>
          </a:p>
          <a:p>
            <a:pPr algn="just"/>
            <a:r>
              <a:rPr lang="es-MX" dirty="0"/>
              <a:t>En cada estadio </a:t>
            </a:r>
            <a:r>
              <a:rPr lang="es-MX" dirty="0" smtClean="0"/>
              <a:t>se incluyen los </a:t>
            </a:r>
            <a:r>
              <a:rPr lang="es-MX" dirty="0"/>
              <a:t>valores, razones y perspectiva </a:t>
            </a:r>
            <a:r>
              <a:rPr lang="es-MX" dirty="0" smtClean="0"/>
              <a:t>social.</a:t>
            </a:r>
          </a:p>
          <a:p>
            <a:pPr algn="just"/>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3975" y="3263168"/>
            <a:ext cx="4097092" cy="3319403"/>
          </a:xfrm>
          <a:prstGeom prst="rect">
            <a:avLst/>
          </a:prstGeom>
        </p:spPr>
      </p:pic>
    </p:spTree>
    <p:extLst>
      <p:ext uri="{BB962C8B-B14F-4D97-AF65-F5344CB8AC3E}">
        <p14:creationId xmlns:p14="http://schemas.microsoft.com/office/powerpoint/2010/main" val="305598877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467544" y="2780928"/>
            <a:ext cx="7659687" cy="1168400"/>
          </a:xfrm>
        </p:spPr>
        <p:txBody>
          <a:bodyPr/>
          <a:lstStyle/>
          <a:p>
            <a:pPr algn="ctr"/>
            <a:r>
              <a:rPr lang="es-MX" sz="3600" dirty="0" smtClean="0"/>
              <a:t>Nivel I. </a:t>
            </a:r>
            <a:r>
              <a:rPr lang="es-MX" sz="3600" dirty="0" err="1" smtClean="0"/>
              <a:t>Preconvencional</a:t>
            </a:r>
            <a:r>
              <a:rPr lang="es-MX" sz="3600" dirty="0" smtClean="0"/>
              <a:t> </a:t>
            </a:r>
            <a:endParaRPr lang="es-MX" sz="3600" dirty="0"/>
          </a:p>
        </p:txBody>
      </p:sp>
    </p:spTree>
    <p:extLst>
      <p:ext uri="{BB962C8B-B14F-4D97-AF65-F5344CB8AC3E}">
        <p14:creationId xmlns:p14="http://schemas.microsoft.com/office/powerpoint/2010/main" val="4663998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529202777"/>
              </p:ext>
            </p:extLst>
          </p:nvPr>
        </p:nvGraphicFramePr>
        <p:xfrm>
          <a:off x="251520" y="332656"/>
          <a:ext cx="7886700" cy="6040120"/>
        </p:xfrm>
        <a:graphic>
          <a:graphicData uri="http://schemas.openxmlformats.org/drawingml/2006/table">
            <a:tbl>
              <a:tblPr firstRow="1" bandRow="1">
                <a:tableStyleId>{5940675A-B579-460E-94D1-54222C63F5DA}</a:tableStyleId>
              </a:tblPr>
              <a:tblGrid>
                <a:gridCol w="1971675"/>
                <a:gridCol w="1971675"/>
                <a:gridCol w="1971675"/>
                <a:gridCol w="1971675"/>
              </a:tblGrid>
              <a:tr h="370840">
                <a:tc>
                  <a:txBody>
                    <a:bodyPr/>
                    <a:lstStyle/>
                    <a:p>
                      <a:pPr algn="ctr"/>
                      <a:r>
                        <a:rPr lang="es-MX" dirty="0" smtClean="0"/>
                        <a:t>Estadio</a:t>
                      </a:r>
                      <a:r>
                        <a:rPr lang="es-MX" baseline="0" dirty="0" smtClean="0"/>
                        <a:t> </a:t>
                      </a:r>
                      <a:endParaRPr lang="es-MX" dirty="0"/>
                    </a:p>
                  </a:txBody>
                  <a:tcPr marL="67823" marR="67823"/>
                </a:tc>
                <a:tc>
                  <a:txBody>
                    <a:bodyPr/>
                    <a:lstStyle/>
                    <a:p>
                      <a:pPr algn="ctr"/>
                      <a:r>
                        <a:rPr lang="es-MX" dirty="0" smtClean="0"/>
                        <a:t>Valores </a:t>
                      </a:r>
                      <a:endParaRPr lang="es-MX" dirty="0"/>
                    </a:p>
                  </a:txBody>
                  <a:tcPr marL="67823" marR="67823"/>
                </a:tc>
                <a:tc>
                  <a:txBody>
                    <a:bodyPr/>
                    <a:lstStyle/>
                    <a:p>
                      <a:pPr algn="ctr"/>
                      <a:r>
                        <a:rPr lang="es-MX" dirty="0" smtClean="0"/>
                        <a:t>Razones </a:t>
                      </a:r>
                      <a:endParaRPr lang="es-MX" dirty="0"/>
                    </a:p>
                  </a:txBody>
                  <a:tcPr marL="67823" marR="67823"/>
                </a:tc>
                <a:tc>
                  <a:txBody>
                    <a:bodyPr/>
                    <a:lstStyle/>
                    <a:p>
                      <a:pPr algn="ctr"/>
                      <a:r>
                        <a:rPr lang="es-MX" dirty="0" smtClean="0"/>
                        <a:t>Perspectiva social </a:t>
                      </a:r>
                      <a:endParaRPr lang="es-MX" dirty="0"/>
                    </a:p>
                  </a:txBody>
                  <a:tcPr marL="67823" marR="67823"/>
                </a:tc>
              </a:tr>
              <a:tr h="370840">
                <a:tc>
                  <a:txBody>
                    <a:bodyPr/>
                    <a:lstStyle/>
                    <a:p>
                      <a:pPr algn="just"/>
                      <a:r>
                        <a:rPr lang="es-MX" dirty="0" smtClean="0"/>
                        <a:t>Estadio</a:t>
                      </a:r>
                      <a:r>
                        <a:rPr lang="es-MX" baseline="0" dirty="0" smtClean="0"/>
                        <a:t> 1. Moralidad heterónoma </a:t>
                      </a:r>
                      <a:endParaRPr lang="es-MX" dirty="0"/>
                    </a:p>
                  </a:txBody>
                  <a:tcPr marL="67823" marR="67823"/>
                </a:tc>
                <a:tc>
                  <a:txBody>
                    <a:bodyPr/>
                    <a:lstStyle/>
                    <a:p>
                      <a:pPr algn="just"/>
                      <a:r>
                        <a:rPr lang="es-MX" sz="1800" b="0" i="0" u="none" strike="noStrike" kern="1200" baseline="0" dirty="0" smtClean="0">
                          <a:solidFill>
                            <a:schemeClr val="tx1"/>
                          </a:solidFill>
                          <a:latin typeface="+mn-lt"/>
                          <a:ea typeface="+mn-ea"/>
                          <a:cs typeface="+mn-cs"/>
                        </a:rPr>
                        <a:t>Someterse a las reglas apoyadas por el castigo; la obediencia por sí misma; evitar el daño físico a las personas y a la propiedad.</a:t>
                      </a:r>
                      <a:endParaRPr lang="es-MX" dirty="0"/>
                    </a:p>
                  </a:txBody>
                  <a:tcPr marL="67823" marR="67823"/>
                </a:tc>
                <a:tc>
                  <a:txBody>
                    <a:bodyPr/>
                    <a:lstStyle/>
                    <a:p>
                      <a:pPr algn="just"/>
                      <a:r>
                        <a:rPr lang="es-MX" sz="1800" b="0" i="0" u="none" strike="noStrike" kern="1200" baseline="0" dirty="0" smtClean="0">
                          <a:solidFill>
                            <a:schemeClr val="tx1"/>
                          </a:solidFill>
                          <a:latin typeface="+mn-lt"/>
                          <a:ea typeface="+mn-ea"/>
                          <a:cs typeface="+mn-cs"/>
                        </a:rPr>
                        <a:t>Evitar el castigo, poder superior de las autoridades.</a:t>
                      </a:r>
                      <a:endParaRPr lang="es-MX" dirty="0"/>
                    </a:p>
                  </a:txBody>
                  <a:tcPr marL="67823" marR="67823"/>
                </a:tc>
                <a:tc>
                  <a:txBody>
                    <a:bodyPr/>
                    <a:lstStyle/>
                    <a:p>
                      <a:pPr algn="just"/>
                      <a:r>
                        <a:rPr lang="es-MX" sz="1800" b="0" i="0" u="none" strike="noStrike" kern="1200" baseline="0" dirty="0" smtClean="0">
                          <a:solidFill>
                            <a:schemeClr val="tx1"/>
                          </a:solidFill>
                          <a:latin typeface="+mn-lt"/>
                          <a:ea typeface="+mn-ea"/>
                          <a:cs typeface="+mn-cs"/>
                        </a:rPr>
                        <a:t>Punto de vista egocéntrico. No considera</a:t>
                      </a:r>
                    </a:p>
                    <a:p>
                      <a:pPr algn="just"/>
                      <a:r>
                        <a:rPr lang="es-MX" sz="1800" b="0" i="0" u="none" strike="noStrike" kern="1200" baseline="0" dirty="0" smtClean="0">
                          <a:solidFill>
                            <a:schemeClr val="tx1"/>
                          </a:solidFill>
                          <a:latin typeface="+mn-lt"/>
                          <a:ea typeface="+mn-ea"/>
                          <a:cs typeface="+mn-cs"/>
                        </a:rPr>
                        <a:t>los intereses de otros ni reconoce que difieren de los propios. </a:t>
                      </a:r>
                    </a:p>
                  </a:txBody>
                  <a:tcPr marL="67823" marR="67823"/>
                </a:tc>
              </a:tr>
              <a:tr h="370840">
                <a:tc>
                  <a:txBody>
                    <a:bodyPr/>
                    <a:lstStyle/>
                    <a:p>
                      <a:pPr marL="0" algn="just" defTabSz="914400" rtl="0" eaLnBrk="1" latinLnBrk="0" hangingPunct="1"/>
                      <a:r>
                        <a:rPr lang="es-MX" dirty="0" smtClean="0"/>
                        <a:t>Estadio 2. </a:t>
                      </a:r>
                      <a:r>
                        <a:rPr lang="es-MX" sz="1800" kern="1200" baseline="0" dirty="0" smtClean="0">
                          <a:solidFill>
                            <a:schemeClr val="tx1"/>
                          </a:solidFill>
                          <a:latin typeface="+mn-lt"/>
                          <a:ea typeface="+mn-ea"/>
                          <a:cs typeface="+mn-cs"/>
                        </a:rPr>
                        <a:t>Individualismo, fines instrumentales e intercambio</a:t>
                      </a:r>
                      <a:endParaRPr lang="es-MX" sz="1800" kern="1200" baseline="0" dirty="0">
                        <a:solidFill>
                          <a:schemeClr val="tx1"/>
                        </a:solidFill>
                        <a:latin typeface="+mn-lt"/>
                        <a:ea typeface="+mn-ea"/>
                        <a:cs typeface="+mn-cs"/>
                      </a:endParaRPr>
                    </a:p>
                  </a:txBody>
                  <a:tcPr marL="68580" marR="68580"/>
                </a:tc>
                <a:tc>
                  <a:txBody>
                    <a:bodyPr/>
                    <a:lstStyle/>
                    <a:p>
                      <a:pPr algn="just"/>
                      <a:r>
                        <a:rPr lang="es-MX" sz="1800" b="0" i="0" u="none" strike="noStrike" kern="1200" baseline="0" dirty="0" smtClean="0">
                          <a:solidFill>
                            <a:schemeClr val="tx1"/>
                          </a:solidFill>
                          <a:latin typeface="+mn-lt"/>
                          <a:ea typeface="+mn-ea"/>
                          <a:cs typeface="+mn-cs"/>
                        </a:rPr>
                        <a:t>Seguir las reglas sólo cuando es por el propio interés inmediato; actuar</a:t>
                      </a:r>
                    </a:p>
                    <a:p>
                      <a:pPr algn="just"/>
                      <a:r>
                        <a:rPr lang="es-MX" sz="1800" b="0" i="0" u="none" strike="noStrike" kern="1200" baseline="0" dirty="0" smtClean="0">
                          <a:solidFill>
                            <a:schemeClr val="tx1"/>
                          </a:solidFill>
                          <a:latin typeface="+mn-lt"/>
                          <a:ea typeface="+mn-ea"/>
                          <a:cs typeface="+mn-cs"/>
                        </a:rPr>
                        <a:t>para satisfacer los propios intereses y necesidades y dejar que los otros hagan lo mismo. </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Satisfacer los propios intereses en un mundo donde se debe reconocer que los demás también tienen intereses.</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Perspectiva individualista concreta. Distingue los intereses propios</a:t>
                      </a:r>
                    </a:p>
                    <a:p>
                      <a:pPr algn="just"/>
                      <a:r>
                        <a:rPr lang="es-MX" sz="1800" b="0" i="0" u="none" strike="noStrike" kern="1200" baseline="0" dirty="0" smtClean="0">
                          <a:solidFill>
                            <a:schemeClr val="tx1"/>
                          </a:solidFill>
                          <a:latin typeface="+mn-lt"/>
                          <a:ea typeface="+mn-ea"/>
                          <a:cs typeface="+mn-cs"/>
                        </a:rPr>
                        <a:t>de los de la autoridad y de los otros; consiente de que todos tienen</a:t>
                      </a:r>
                    </a:p>
                    <a:p>
                      <a:pPr algn="just"/>
                      <a:r>
                        <a:rPr lang="es-MX" sz="1800" b="0" i="0" u="none" strike="noStrike" kern="1200" baseline="0" dirty="0" smtClean="0">
                          <a:solidFill>
                            <a:schemeClr val="tx1"/>
                          </a:solidFill>
                          <a:latin typeface="+mn-lt"/>
                          <a:ea typeface="+mn-ea"/>
                          <a:cs typeface="+mn-cs"/>
                        </a:rPr>
                        <a:t>intereses y que estos pueden entrar en conflicto. </a:t>
                      </a:r>
                      <a:endParaRPr lang="es-MX" i="0" dirty="0"/>
                    </a:p>
                  </a:txBody>
                  <a:tcPr marL="68580" marR="68580"/>
                </a:tc>
              </a:tr>
            </a:tbl>
          </a:graphicData>
        </a:graphic>
      </p:graphicFrame>
    </p:spTree>
    <p:extLst>
      <p:ext uri="{BB962C8B-B14F-4D97-AF65-F5344CB8AC3E}">
        <p14:creationId xmlns:p14="http://schemas.microsoft.com/office/powerpoint/2010/main" val="275618394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395536" y="2780928"/>
            <a:ext cx="7620000" cy="1143000"/>
          </a:xfrm>
        </p:spPr>
        <p:txBody>
          <a:bodyPr>
            <a:normAutofit/>
          </a:bodyPr>
          <a:lstStyle/>
          <a:p>
            <a:pPr algn="ctr"/>
            <a:r>
              <a:rPr lang="es-MX" dirty="0" smtClean="0"/>
              <a:t>Nivel II. Convencional </a:t>
            </a:r>
            <a:endParaRPr lang="es-MX" dirty="0"/>
          </a:p>
        </p:txBody>
      </p:sp>
    </p:spTree>
    <p:extLst>
      <p:ext uri="{BB962C8B-B14F-4D97-AF65-F5344CB8AC3E}">
        <p14:creationId xmlns:p14="http://schemas.microsoft.com/office/powerpoint/2010/main" val="336085893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535682415"/>
              </p:ext>
            </p:extLst>
          </p:nvPr>
        </p:nvGraphicFramePr>
        <p:xfrm>
          <a:off x="467544" y="332656"/>
          <a:ext cx="7886700" cy="6314440"/>
        </p:xfrm>
        <a:graphic>
          <a:graphicData uri="http://schemas.openxmlformats.org/drawingml/2006/table">
            <a:tbl>
              <a:tblPr firstRow="1" bandRow="1">
                <a:tableStyleId>{5940675A-B579-460E-94D1-54222C63F5DA}</a:tableStyleId>
              </a:tblPr>
              <a:tblGrid>
                <a:gridCol w="1656184"/>
                <a:gridCol w="2287166"/>
                <a:gridCol w="1971675"/>
                <a:gridCol w="1971675"/>
              </a:tblGrid>
              <a:tr h="370840">
                <a:tc>
                  <a:txBody>
                    <a:bodyPr/>
                    <a:lstStyle/>
                    <a:p>
                      <a:pPr algn="ctr"/>
                      <a:r>
                        <a:rPr lang="es-MX" dirty="0" smtClean="0"/>
                        <a:t>Estadio</a:t>
                      </a:r>
                      <a:r>
                        <a:rPr lang="es-MX" baseline="0" dirty="0" smtClean="0"/>
                        <a:t> </a:t>
                      </a:r>
                      <a:endParaRPr lang="es-MX" dirty="0"/>
                    </a:p>
                  </a:txBody>
                  <a:tcPr marL="67823" marR="67823"/>
                </a:tc>
                <a:tc>
                  <a:txBody>
                    <a:bodyPr/>
                    <a:lstStyle/>
                    <a:p>
                      <a:pPr algn="ctr"/>
                      <a:r>
                        <a:rPr lang="es-MX" dirty="0" smtClean="0"/>
                        <a:t>Valores </a:t>
                      </a:r>
                      <a:endParaRPr lang="es-MX" dirty="0"/>
                    </a:p>
                  </a:txBody>
                  <a:tcPr marL="67823" marR="67823"/>
                </a:tc>
                <a:tc>
                  <a:txBody>
                    <a:bodyPr/>
                    <a:lstStyle/>
                    <a:p>
                      <a:pPr algn="ctr"/>
                      <a:r>
                        <a:rPr lang="es-MX" dirty="0" smtClean="0"/>
                        <a:t>Razones </a:t>
                      </a:r>
                      <a:endParaRPr lang="es-MX" dirty="0"/>
                    </a:p>
                  </a:txBody>
                  <a:tcPr marL="67823" marR="67823"/>
                </a:tc>
                <a:tc>
                  <a:txBody>
                    <a:bodyPr/>
                    <a:lstStyle/>
                    <a:p>
                      <a:pPr algn="ctr"/>
                      <a:r>
                        <a:rPr lang="es-MX" dirty="0" smtClean="0"/>
                        <a:t>Perspectiva social </a:t>
                      </a:r>
                      <a:endParaRPr lang="es-MX" dirty="0"/>
                    </a:p>
                  </a:txBody>
                  <a:tcPr marL="67823" marR="67823"/>
                </a:tc>
              </a:tr>
              <a:tr h="370840">
                <a:tc>
                  <a:txBody>
                    <a:bodyPr/>
                    <a:lstStyle/>
                    <a:p>
                      <a:pPr algn="just"/>
                      <a:r>
                        <a:rPr lang="es-MX" i="0" dirty="0" smtClean="0"/>
                        <a:t>Estadio </a:t>
                      </a:r>
                    </a:p>
                    <a:p>
                      <a:pPr algn="just"/>
                      <a:r>
                        <a:rPr lang="es-MX" i="0" dirty="0" smtClean="0"/>
                        <a:t>3. </a:t>
                      </a:r>
                      <a:r>
                        <a:rPr lang="es-MX" sz="1800" b="0" i="0" u="none" strike="noStrike" kern="1200" baseline="0" dirty="0" smtClean="0">
                          <a:solidFill>
                            <a:schemeClr val="tx1"/>
                          </a:solidFill>
                          <a:latin typeface="+mn-lt"/>
                          <a:ea typeface="+mn-ea"/>
                          <a:cs typeface="+mn-cs"/>
                        </a:rPr>
                        <a:t>Expectativas interpersonales</a:t>
                      </a:r>
                    </a:p>
                    <a:p>
                      <a:pPr algn="just"/>
                      <a:r>
                        <a:rPr lang="es-MX" sz="1800" b="0" i="0" u="none" strike="noStrike" kern="1200" baseline="0" dirty="0" smtClean="0">
                          <a:solidFill>
                            <a:schemeClr val="tx1"/>
                          </a:solidFill>
                          <a:latin typeface="+mn-lt"/>
                          <a:ea typeface="+mn-ea"/>
                          <a:cs typeface="+mn-cs"/>
                        </a:rPr>
                        <a:t>mutuas y conformidad interpersonal</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"Ser bueno" es importante y significa tener buenos motivos, mostrar interés por los demás. Mantener relaciones mutuas de confianza, lealtad, respeto y gratitud.</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La necesidad de ser bueno a los propios ojos y a los de los demás; preocuparse por los demás.</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Perspectiva del individuo en relación con otros individuos. Conciencia de sentimientos, acuerdos y expectativas compartidas que adquieren primacía sobre los intereses individuales.</a:t>
                      </a:r>
                      <a:endParaRPr lang="es-MX" i="0" dirty="0"/>
                    </a:p>
                  </a:txBody>
                  <a:tcPr marL="68580" marR="68580"/>
                </a:tc>
              </a:tr>
              <a:tr h="370840">
                <a:tc>
                  <a:txBody>
                    <a:bodyPr/>
                    <a:lstStyle/>
                    <a:p>
                      <a:pPr algn="just"/>
                      <a:r>
                        <a:rPr lang="es-MX" i="0" dirty="0" smtClean="0"/>
                        <a:t>Estadio </a:t>
                      </a:r>
                    </a:p>
                    <a:p>
                      <a:pPr algn="just"/>
                      <a:r>
                        <a:rPr lang="es-MX" i="0" dirty="0" smtClean="0"/>
                        <a:t>4.Sistema social y conciencia </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Cumplir los deberes a los que se ha comprometido; Lo correcto es también contribuir a la sociedad, grupo o institución.</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Mantener el funcionamiento del sistema (qué pasaría si todos lo hicieran); cumplir las obligaciones definidas de cada uno.</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Diferencia el punto de vista de la sociedad, de acuerdo o motivos interpersonales. Asume el punto de vista del sistema que define roles</a:t>
                      </a:r>
                    </a:p>
                    <a:p>
                      <a:pPr algn="just"/>
                      <a:r>
                        <a:rPr lang="es-MX" sz="1800" b="0" i="0" u="none" strike="noStrike" kern="1200" baseline="0" dirty="0" smtClean="0">
                          <a:solidFill>
                            <a:schemeClr val="tx1"/>
                          </a:solidFill>
                          <a:latin typeface="+mn-lt"/>
                          <a:ea typeface="+mn-ea"/>
                          <a:cs typeface="+mn-cs"/>
                        </a:rPr>
                        <a:t>y reglas. </a:t>
                      </a:r>
                      <a:endParaRPr lang="es-MX" i="0" dirty="0"/>
                    </a:p>
                  </a:txBody>
                  <a:tcPr marL="68580" marR="68580"/>
                </a:tc>
              </a:tr>
            </a:tbl>
          </a:graphicData>
        </a:graphic>
      </p:graphicFrame>
    </p:spTree>
    <p:extLst>
      <p:ext uri="{BB962C8B-B14F-4D97-AF65-F5344CB8AC3E}">
        <p14:creationId xmlns:p14="http://schemas.microsoft.com/office/powerpoint/2010/main" val="362503093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88024" y="2564904"/>
            <a:ext cx="3024336" cy="1512168"/>
          </a:xfrm>
        </p:spPr>
        <p:txBody>
          <a:bodyPr>
            <a:normAutofit fontScale="90000"/>
          </a:bodyPr>
          <a:lstStyle/>
          <a:p>
            <a:r>
              <a:rPr lang="es-MX" dirty="0" smtClean="0">
                <a:latin typeface="Berlin Sans FB" pitchFamily="34" charset="0"/>
              </a:rPr>
              <a:t>LAWRENCE KOHLBERG</a:t>
            </a:r>
            <a:endParaRPr lang="es-MX" dirty="0">
              <a:latin typeface="Berlin Sans FB" pitchFamily="34" charset="0"/>
            </a:endParaRPr>
          </a:p>
        </p:txBody>
      </p:sp>
      <p:pic>
        <p:nvPicPr>
          <p:cNvPr id="1026" name="Picture 2" descr="http://totallyhistory.com/wp-content/uploads/2013/10/Lawrence-Kohlber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620688"/>
            <a:ext cx="4008115" cy="523252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247398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467544" y="2852936"/>
            <a:ext cx="7620000" cy="1143000"/>
          </a:xfrm>
        </p:spPr>
        <p:txBody>
          <a:bodyPr>
            <a:noAutofit/>
          </a:bodyPr>
          <a:lstStyle/>
          <a:p>
            <a:pPr algn="ctr"/>
            <a:r>
              <a:rPr lang="es-MX" sz="4400" dirty="0" smtClean="0"/>
              <a:t>Nivel III. </a:t>
            </a:r>
            <a:r>
              <a:rPr lang="es-MX" sz="4400" dirty="0" err="1" smtClean="0"/>
              <a:t>Postconvencional</a:t>
            </a:r>
            <a:r>
              <a:rPr lang="es-MX" sz="4400" dirty="0" smtClean="0"/>
              <a:t> o de principios </a:t>
            </a:r>
            <a:endParaRPr lang="es-MX" sz="4400" dirty="0"/>
          </a:p>
        </p:txBody>
      </p:sp>
    </p:spTree>
    <p:extLst>
      <p:ext uri="{BB962C8B-B14F-4D97-AF65-F5344CB8AC3E}">
        <p14:creationId xmlns:p14="http://schemas.microsoft.com/office/powerpoint/2010/main" val="371700534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711385177"/>
              </p:ext>
            </p:extLst>
          </p:nvPr>
        </p:nvGraphicFramePr>
        <p:xfrm>
          <a:off x="179512" y="260648"/>
          <a:ext cx="8208912" cy="6309360"/>
        </p:xfrm>
        <a:graphic>
          <a:graphicData uri="http://schemas.openxmlformats.org/drawingml/2006/table">
            <a:tbl>
              <a:tblPr firstRow="1" bandRow="1">
                <a:tableStyleId>{5940675A-B579-460E-94D1-54222C63F5DA}</a:tableStyleId>
              </a:tblPr>
              <a:tblGrid>
                <a:gridCol w="1448632"/>
                <a:gridCol w="2000491"/>
                <a:gridCol w="2345403"/>
                <a:gridCol w="2414386"/>
              </a:tblGrid>
              <a:tr h="270713">
                <a:tc>
                  <a:txBody>
                    <a:bodyPr/>
                    <a:lstStyle/>
                    <a:p>
                      <a:pPr algn="ctr"/>
                      <a:r>
                        <a:rPr lang="es-MX" dirty="0" smtClean="0"/>
                        <a:t>Estadio</a:t>
                      </a:r>
                      <a:r>
                        <a:rPr lang="es-MX" baseline="0" dirty="0" smtClean="0"/>
                        <a:t> </a:t>
                      </a:r>
                      <a:endParaRPr lang="es-MX" dirty="0"/>
                    </a:p>
                  </a:txBody>
                  <a:tcPr marL="67823" marR="67823"/>
                </a:tc>
                <a:tc>
                  <a:txBody>
                    <a:bodyPr/>
                    <a:lstStyle/>
                    <a:p>
                      <a:pPr algn="ctr"/>
                      <a:r>
                        <a:rPr lang="es-MX" dirty="0" smtClean="0"/>
                        <a:t>Valores </a:t>
                      </a:r>
                      <a:endParaRPr lang="es-MX" dirty="0"/>
                    </a:p>
                  </a:txBody>
                  <a:tcPr marL="67823" marR="67823"/>
                </a:tc>
                <a:tc>
                  <a:txBody>
                    <a:bodyPr/>
                    <a:lstStyle/>
                    <a:p>
                      <a:pPr algn="ctr"/>
                      <a:r>
                        <a:rPr lang="es-MX" dirty="0" smtClean="0"/>
                        <a:t>Razones </a:t>
                      </a:r>
                      <a:endParaRPr lang="es-MX" dirty="0"/>
                    </a:p>
                  </a:txBody>
                  <a:tcPr marL="67823" marR="67823"/>
                </a:tc>
                <a:tc>
                  <a:txBody>
                    <a:bodyPr/>
                    <a:lstStyle/>
                    <a:p>
                      <a:pPr algn="ctr"/>
                      <a:r>
                        <a:rPr lang="es-MX" dirty="0" smtClean="0"/>
                        <a:t>Perspectiva social </a:t>
                      </a:r>
                      <a:endParaRPr lang="es-MX" dirty="0"/>
                    </a:p>
                  </a:txBody>
                  <a:tcPr marL="67823" marR="67823"/>
                </a:tc>
              </a:tr>
              <a:tr h="2098026">
                <a:tc>
                  <a:txBody>
                    <a:bodyPr/>
                    <a:lstStyle/>
                    <a:p>
                      <a:pPr algn="just"/>
                      <a:r>
                        <a:rPr lang="es-MX" sz="1800" b="0" i="0" u="none" strike="noStrike" kern="1200" baseline="0" dirty="0" smtClean="0">
                          <a:solidFill>
                            <a:schemeClr val="tx1"/>
                          </a:solidFill>
                          <a:latin typeface="+mn-lt"/>
                          <a:ea typeface="+mn-ea"/>
                          <a:cs typeface="+mn-cs"/>
                        </a:rPr>
                        <a:t>Estadio 5.Contrato social o utilidad y derechos individuales.</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Ser consiente de que la gente tiene una variedad de valores y opiniones, y que la mayoría de sus valores y reglas son relativos a su grupo.</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Sentido de obligación de</a:t>
                      </a:r>
                    </a:p>
                    <a:p>
                      <a:pPr algn="just"/>
                      <a:r>
                        <a:rPr lang="es-MX" sz="1800" b="0" i="0" u="none" strike="noStrike" kern="1200" baseline="0" dirty="0" smtClean="0">
                          <a:solidFill>
                            <a:schemeClr val="tx1"/>
                          </a:solidFill>
                          <a:latin typeface="+mn-lt"/>
                          <a:ea typeface="+mn-ea"/>
                          <a:cs typeface="+mn-cs"/>
                        </a:rPr>
                        <a:t>la ley, a causa del contrato</a:t>
                      </a:r>
                    </a:p>
                    <a:p>
                      <a:pPr algn="just"/>
                      <a:r>
                        <a:rPr lang="es-MX" sz="1800" b="0" i="0" u="none" strike="noStrike" kern="1200" baseline="0" dirty="0" smtClean="0">
                          <a:solidFill>
                            <a:schemeClr val="tx1"/>
                          </a:solidFill>
                          <a:latin typeface="+mn-lt"/>
                          <a:ea typeface="+mn-ea"/>
                          <a:cs typeface="+mn-cs"/>
                        </a:rPr>
                        <a:t>social de ajustarse a las</a:t>
                      </a:r>
                    </a:p>
                    <a:p>
                      <a:pPr algn="just"/>
                      <a:r>
                        <a:rPr lang="es-MX" sz="1800" b="0" i="0" u="none" strike="noStrike" kern="1200" baseline="0" dirty="0" smtClean="0">
                          <a:solidFill>
                            <a:schemeClr val="tx1"/>
                          </a:solidFill>
                          <a:latin typeface="+mn-lt"/>
                          <a:ea typeface="+mn-ea"/>
                          <a:cs typeface="+mn-cs"/>
                        </a:rPr>
                        <a:t>leyes por el bien de todos</a:t>
                      </a:r>
                    </a:p>
                    <a:p>
                      <a:pPr algn="just"/>
                      <a:r>
                        <a:rPr lang="es-MX" sz="1800" b="0" i="0" u="none" strike="noStrike" kern="1200" baseline="0" dirty="0" smtClean="0">
                          <a:solidFill>
                            <a:schemeClr val="tx1"/>
                          </a:solidFill>
                          <a:latin typeface="+mn-lt"/>
                          <a:ea typeface="+mn-ea"/>
                          <a:cs typeface="+mn-cs"/>
                        </a:rPr>
                        <a:t>y la protección de los derechos de todos</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Perspectiva anterior a la sociedad. El individuo racional consiente de</a:t>
                      </a:r>
                    </a:p>
                    <a:p>
                      <a:pPr algn="just"/>
                      <a:r>
                        <a:rPr lang="es-MX" sz="1800" b="0" i="0" u="none" strike="noStrike" kern="1200" baseline="0" dirty="0" smtClean="0">
                          <a:solidFill>
                            <a:schemeClr val="tx1"/>
                          </a:solidFill>
                          <a:latin typeface="+mn-lt"/>
                          <a:ea typeface="+mn-ea"/>
                          <a:cs typeface="+mn-cs"/>
                        </a:rPr>
                        <a:t>los valores y derechos anteriores los acuerdos y contratos sociales.</a:t>
                      </a:r>
                    </a:p>
                  </a:txBody>
                  <a:tcPr marL="68580" marR="68580"/>
                </a:tc>
              </a:tr>
              <a:tr h="2910165">
                <a:tc>
                  <a:txBody>
                    <a:bodyPr/>
                    <a:lstStyle/>
                    <a:p>
                      <a:pPr algn="just"/>
                      <a:r>
                        <a:rPr lang="es-MX" i="0" dirty="0" smtClean="0"/>
                        <a:t>Estadio 6. </a:t>
                      </a:r>
                      <a:r>
                        <a:rPr lang="es-MX" sz="1800" b="0" i="0" u="none" strike="noStrike" kern="1200" baseline="0" dirty="0" smtClean="0">
                          <a:solidFill>
                            <a:schemeClr val="tx1"/>
                          </a:solidFill>
                          <a:latin typeface="+mn-lt"/>
                          <a:ea typeface="+mn-ea"/>
                          <a:cs typeface="+mn-cs"/>
                        </a:rPr>
                        <a:t>Principios éticos universales </a:t>
                      </a:r>
                      <a:endParaRPr lang="es-MX" i="0"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Guiarse por principios éticos auto escogidos. Estos son principios universales de justicia: la igualdad de los derechos humanos y el respeto por la dignidad de los seres humanos como individuos.</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La creencia como persona</a:t>
                      </a:r>
                    </a:p>
                    <a:p>
                      <a:pPr algn="just"/>
                      <a:r>
                        <a:rPr lang="es-MX" sz="1800" b="0" i="0" u="none" strike="noStrike" kern="1200" baseline="0" dirty="0" smtClean="0">
                          <a:solidFill>
                            <a:schemeClr val="tx1"/>
                          </a:solidFill>
                          <a:latin typeface="+mn-lt"/>
                          <a:ea typeface="+mn-ea"/>
                          <a:cs typeface="+mn-cs"/>
                        </a:rPr>
                        <a:t>racional en la validez de los principios morales universales y un sentido de compromiso personal con ellos.</a:t>
                      </a:r>
                      <a:endParaRPr lang="es-MX" dirty="0"/>
                    </a:p>
                  </a:txBody>
                  <a:tcPr marL="68580" marR="68580"/>
                </a:tc>
                <a:tc>
                  <a:txBody>
                    <a:bodyPr/>
                    <a:lstStyle/>
                    <a:p>
                      <a:pPr algn="just"/>
                      <a:r>
                        <a:rPr lang="es-MX" sz="1800" b="0" i="0" u="none" strike="noStrike" kern="1200" baseline="0" dirty="0" smtClean="0">
                          <a:solidFill>
                            <a:schemeClr val="tx1"/>
                          </a:solidFill>
                          <a:latin typeface="+mn-lt"/>
                          <a:ea typeface="+mn-ea"/>
                          <a:cs typeface="+mn-cs"/>
                        </a:rPr>
                        <a:t>Perspectiva de un punto de vista moral del que parten los acuerdos sociales. La perspectiva es la de un individuo racional que reconoce la naturaleza de la moralidad de que las personas son fines en sí mismas y como tales se les debe tratarlos.</a:t>
                      </a:r>
                      <a:endParaRPr lang="es-MX" dirty="0"/>
                    </a:p>
                  </a:txBody>
                  <a:tcPr marL="68580" marR="68580"/>
                </a:tc>
              </a:tr>
            </a:tbl>
          </a:graphicData>
        </a:graphic>
      </p:graphicFrame>
      <p:sp>
        <p:nvSpPr>
          <p:cNvPr id="3" name="2 Título"/>
          <p:cNvSpPr>
            <a:spLocks noGrp="1"/>
          </p:cNvSpPr>
          <p:nvPr>
            <p:ph type="title"/>
          </p:nvPr>
        </p:nvSpPr>
        <p:spPr/>
        <p:txBody>
          <a:bodyPr/>
          <a:lstStyle/>
          <a:p>
            <a:endParaRPr lang="es-MX"/>
          </a:p>
        </p:txBody>
      </p:sp>
    </p:spTree>
    <p:extLst>
      <p:ext uri="{BB962C8B-B14F-4D97-AF65-F5344CB8AC3E}">
        <p14:creationId xmlns:p14="http://schemas.microsoft.com/office/powerpoint/2010/main" val="38028102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068960"/>
            <a:ext cx="7620000" cy="1143000"/>
          </a:xfrm>
        </p:spPr>
        <p:txBody>
          <a:bodyPr/>
          <a:lstStyle/>
          <a:p>
            <a:pPr algn="ctr">
              <a:lnSpc>
                <a:spcPct val="150000"/>
              </a:lnSpc>
            </a:pPr>
            <a:r>
              <a:rPr lang="es-MX" sz="4800" dirty="0" smtClean="0"/>
              <a:t>DETERMINANTES  DEL DESARROLLO MORAL</a:t>
            </a:r>
            <a:endParaRPr lang="es-MX" sz="4800" dirty="0"/>
          </a:p>
        </p:txBody>
      </p:sp>
    </p:spTree>
    <p:extLst>
      <p:ext uri="{BB962C8B-B14F-4D97-AF65-F5344CB8AC3E}">
        <p14:creationId xmlns:p14="http://schemas.microsoft.com/office/powerpoint/2010/main" val="383607483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MX" sz="3600" b="1" dirty="0"/>
              <a:t>Conceptos utilizados</a:t>
            </a:r>
            <a:r>
              <a:rPr lang="es-MX" sz="3600" b="1" dirty="0" smtClean="0"/>
              <a:t>:</a:t>
            </a:r>
          </a:p>
          <a:p>
            <a:pPr marL="114300" indent="0" algn="ctr">
              <a:buNone/>
            </a:pPr>
            <a:r>
              <a:rPr lang="es-MX" dirty="0" smtClean="0"/>
              <a:t>Asimilación-perturbaciones-conflicto-acomodación.</a:t>
            </a:r>
          </a:p>
          <a:p>
            <a:pPr marL="114300" indent="0">
              <a:buNone/>
            </a:pPr>
            <a:endParaRPr lang="es-MX" dirty="0" smtClean="0"/>
          </a:p>
          <a:p>
            <a:pPr marL="114300" indent="0">
              <a:buNone/>
            </a:pPr>
            <a:endParaRPr lang="es-MX" dirty="0"/>
          </a:p>
          <a:p>
            <a:pPr marL="114300" indent="0">
              <a:buNone/>
            </a:pPr>
            <a:r>
              <a:rPr lang="es-MX" dirty="0" smtClean="0"/>
              <a:t>El </a:t>
            </a:r>
            <a:r>
              <a:rPr lang="es-MX" dirty="0"/>
              <a:t>conflicto cognitivo puede surgir </a:t>
            </a:r>
            <a:r>
              <a:rPr lang="es-MX" dirty="0" smtClean="0"/>
              <a:t>de </a:t>
            </a:r>
            <a:r>
              <a:rPr lang="es-MX" dirty="0"/>
              <a:t>las contradicciones</a:t>
            </a:r>
          </a:p>
          <a:p>
            <a:pPr marL="114300" indent="0">
              <a:buNone/>
            </a:pPr>
            <a:r>
              <a:rPr lang="es-MX" dirty="0"/>
              <a:t>internas que se producen a </a:t>
            </a:r>
            <a:r>
              <a:rPr lang="es-MX" dirty="0" smtClean="0"/>
              <a:t>consecuencia </a:t>
            </a:r>
            <a:r>
              <a:rPr lang="es-MX" dirty="0"/>
              <a:t>del desarrollo </a:t>
            </a:r>
            <a:r>
              <a:rPr lang="es-MX" dirty="0" smtClean="0"/>
              <a:t> espontáneo, o puede </a:t>
            </a:r>
            <a:r>
              <a:rPr lang="es-MX" dirty="0"/>
              <a:t>resultar de la </a:t>
            </a:r>
            <a:r>
              <a:rPr lang="es-MX" dirty="0" smtClean="0"/>
              <a:t>confrontación </a:t>
            </a:r>
            <a:r>
              <a:rPr lang="es-MX" dirty="0"/>
              <a:t>del sujeto con </a:t>
            </a:r>
            <a:r>
              <a:rPr lang="es-MX" dirty="0" smtClean="0"/>
              <a:t> </a:t>
            </a:r>
            <a:endParaRPr lang="es-MX" dirty="0"/>
          </a:p>
          <a:p>
            <a:pPr marL="114300" indent="0">
              <a:buNone/>
            </a:pPr>
            <a:r>
              <a:rPr lang="es-MX" dirty="0"/>
              <a:t>determinados acontecimientos o con </a:t>
            </a:r>
            <a:r>
              <a:rPr lang="es-MX" dirty="0" smtClean="0"/>
              <a:t>el </a:t>
            </a:r>
            <a:r>
              <a:rPr lang="es-MX" dirty="0"/>
              <a:t>razonamiento de los demás.</a:t>
            </a:r>
          </a:p>
        </p:txBody>
      </p:sp>
    </p:spTree>
    <p:extLst>
      <p:ext uri="{BB962C8B-B14F-4D97-AF65-F5344CB8AC3E}">
        <p14:creationId xmlns:p14="http://schemas.microsoft.com/office/powerpoint/2010/main" val="264492663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114300" indent="0">
              <a:buNone/>
            </a:pPr>
            <a:endParaRPr lang="es-MX" dirty="0"/>
          </a:p>
          <a:p>
            <a:pPr algn="just"/>
            <a:r>
              <a:rPr lang="es-MX" dirty="0"/>
              <a:t>a) Desarrollo </a:t>
            </a:r>
            <a:r>
              <a:rPr lang="es-MX" dirty="0" smtClean="0"/>
              <a:t>cognoscitivo: Por </a:t>
            </a:r>
            <a:r>
              <a:rPr lang="es-MX" dirty="0"/>
              <a:t>cada </a:t>
            </a:r>
            <a:r>
              <a:rPr lang="es-MX" dirty="0" smtClean="0"/>
              <a:t> nivel o </a:t>
            </a:r>
            <a:r>
              <a:rPr lang="es-MX" dirty="0"/>
              <a:t>estadio moral </a:t>
            </a:r>
            <a:r>
              <a:rPr lang="es-MX" dirty="0" smtClean="0"/>
              <a:t>existe un </a:t>
            </a:r>
            <a:r>
              <a:rPr lang="es-MX" dirty="0"/>
              <a:t>estadio o </a:t>
            </a:r>
            <a:r>
              <a:rPr lang="es-MX" dirty="0" smtClean="0"/>
              <a:t>sub-estadio </a:t>
            </a:r>
            <a:r>
              <a:rPr lang="es-MX" dirty="0"/>
              <a:t>lógico </a:t>
            </a:r>
            <a:r>
              <a:rPr lang="es-MX" dirty="0" smtClean="0"/>
              <a:t> paralelo</a:t>
            </a:r>
            <a:r>
              <a:rPr lang="es-MX" dirty="0"/>
              <a:t>. </a:t>
            </a:r>
            <a:r>
              <a:rPr lang="es-MX" dirty="0" smtClean="0"/>
              <a:t>A veces </a:t>
            </a:r>
            <a:r>
              <a:rPr lang="es-MX" dirty="0"/>
              <a:t>el nivel </a:t>
            </a:r>
            <a:r>
              <a:rPr lang="es-MX" dirty="0" smtClean="0"/>
              <a:t> cognoscitivo </a:t>
            </a:r>
            <a:r>
              <a:rPr lang="es-MX" dirty="0"/>
              <a:t>de una persona es mayor </a:t>
            </a:r>
            <a:r>
              <a:rPr lang="es-MX" dirty="0" smtClean="0"/>
              <a:t> a </a:t>
            </a:r>
            <a:r>
              <a:rPr lang="es-MX" dirty="0"/>
              <a:t>su estadio o </a:t>
            </a:r>
            <a:r>
              <a:rPr lang="es-MX" dirty="0" smtClean="0"/>
              <a:t>sub-estadio </a:t>
            </a:r>
            <a:r>
              <a:rPr lang="es-MX" dirty="0"/>
              <a:t>moral.</a:t>
            </a:r>
          </a:p>
          <a:p>
            <a:pPr algn="just"/>
            <a:endParaRPr lang="es-MX" dirty="0"/>
          </a:p>
          <a:p>
            <a:pPr algn="just"/>
            <a:r>
              <a:rPr lang="es-MX" dirty="0"/>
              <a:t>b) Participación social y asunción </a:t>
            </a:r>
            <a:r>
              <a:rPr lang="es-MX" dirty="0" smtClean="0"/>
              <a:t>de </a:t>
            </a:r>
            <a:r>
              <a:rPr lang="es-MX" dirty="0"/>
              <a:t>roles:</a:t>
            </a:r>
          </a:p>
          <a:p>
            <a:pPr marL="114300" indent="0" algn="just">
              <a:buNone/>
            </a:pPr>
            <a:r>
              <a:rPr lang="es-MX" dirty="0"/>
              <a:t>Un factor aún más </a:t>
            </a:r>
            <a:r>
              <a:rPr lang="es-MX" dirty="0" smtClean="0"/>
              <a:t>importante para </a:t>
            </a:r>
            <a:r>
              <a:rPr lang="es-MX" dirty="0"/>
              <a:t>el desarrollo moral son las </a:t>
            </a:r>
            <a:r>
              <a:rPr lang="es-MX" dirty="0" smtClean="0"/>
              <a:t> interacciones </a:t>
            </a:r>
            <a:r>
              <a:rPr lang="es-MX" dirty="0"/>
              <a:t>en </a:t>
            </a:r>
            <a:r>
              <a:rPr lang="es-MX" dirty="0" smtClean="0"/>
              <a:t>diferentes grupos sociales </a:t>
            </a:r>
            <a:r>
              <a:rPr lang="es-MX" dirty="0"/>
              <a:t>que ofrecen al </a:t>
            </a:r>
            <a:r>
              <a:rPr lang="es-MX" dirty="0" smtClean="0"/>
              <a:t> individuo </a:t>
            </a:r>
            <a:r>
              <a:rPr lang="es-MX" dirty="0"/>
              <a:t>la oportunidad de </a:t>
            </a:r>
            <a:r>
              <a:rPr lang="es-MX" dirty="0" smtClean="0"/>
              <a:t>asumir el </a:t>
            </a:r>
            <a:r>
              <a:rPr lang="es-MX" dirty="0"/>
              <a:t>rol de los demás, de situarse en </a:t>
            </a:r>
            <a:r>
              <a:rPr lang="es-MX" dirty="0" smtClean="0"/>
              <a:t> su perspectiva. </a:t>
            </a:r>
            <a:endParaRPr lang="es-MX" dirty="0"/>
          </a:p>
        </p:txBody>
      </p:sp>
      <p:sp>
        <p:nvSpPr>
          <p:cNvPr id="4" name="3 Rectángulo"/>
          <p:cNvSpPr/>
          <p:nvPr/>
        </p:nvSpPr>
        <p:spPr>
          <a:xfrm>
            <a:off x="1115616" y="548680"/>
            <a:ext cx="6336704" cy="9361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sz="2000" dirty="0"/>
              <a:t>Los dos factores básicos que  influyen en el desarrollo moral son el desarrollo cognoscitivo y la  participación social y asunción de </a:t>
            </a:r>
            <a:r>
              <a:rPr lang="es-MX" sz="2000" dirty="0" smtClean="0"/>
              <a:t>roles:</a:t>
            </a:r>
            <a:endParaRPr lang="es-MX" sz="2000" dirty="0"/>
          </a:p>
        </p:txBody>
      </p:sp>
    </p:spTree>
    <p:extLst>
      <p:ext uri="{BB962C8B-B14F-4D97-AF65-F5344CB8AC3E}">
        <p14:creationId xmlns:p14="http://schemas.microsoft.com/office/powerpoint/2010/main" val="249734929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Consideraciones finales </a:t>
            </a:r>
            <a:endParaRPr lang="es-MX" dirty="0"/>
          </a:p>
        </p:txBody>
      </p:sp>
      <p:sp>
        <p:nvSpPr>
          <p:cNvPr id="3" name="Marcador de contenido 2"/>
          <p:cNvSpPr>
            <a:spLocks noGrp="1"/>
          </p:cNvSpPr>
          <p:nvPr>
            <p:ph idx="1"/>
          </p:nvPr>
        </p:nvSpPr>
        <p:spPr>
          <a:xfrm>
            <a:off x="628650" y="1825625"/>
            <a:ext cx="7886700" cy="4351338"/>
          </a:xfrm>
          <a:prstGeom prst="rect">
            <a:avLst/>
          </a:prstGeom>
        </p:spPr>
        <p:txBody>
          <a:bodyPr/>
          <a:lstStyle/>
          <a:p>
            <a:pPr algn="just"/>
            <a:r>
              <a:rPr lang="es-MX" sz="2000" dirty="0" smtClean="0"/>
              <a:t>Los </a:t>
            </a:r>
            <a:r>
              <a:rPr lang="es-MX" sz="2000" dirty="0"/>
              <a:t>grandes méritos de Kohlberg es haber sentado las </a:t>
            </a:r>
            <a:r>
              <a:rPr lang="es-MX" sz="2000" dirty="0" smtClean="0"/>
              <a:t>bases para </a:t>
            </a:r>
            <a:r>
              <a:rPr lang="es-MX" sz="2000" dirty="0"/>
              <a:t>una educación moral que se deriva de manera directa y </a:t>
            </a:r>
            <a:r>
              <a:rPr lang="es-MX" sz="2000" dirty="0" smtClean="0"/>
              <a:t>coherente de </a:t>
            </a:r>
            <a:r>
              <a:rPr lang="es-MX" sz="2000" dirty="0"/>
              <a:t>su teoría del desarrollo </a:t>
            </a:r>
            <a:r>
              <a:rPr lang="es-MX" sz="2000" dirty="0" smtClean="0"/>
              <a:t>moral. </a:t>
            </a:r>
          </a:p>
          <a:p>
            <a:pPr algn="just"/>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3030233"/>
            <a:ext cx="2704362" cy="3495111"/>
          </a:xfrm>
          <a:prstGeom prst="rect">
            <a:avLst/>
          </a:prstGeom>
          <a:ln>
            <a:noFill/>
          </a:ln>
          <a:effectLst>
            <a:softEdge rad="112500"/>
          </a:effectLst>
        </p:spPr>
      </p:pic>
    </p:spTree>
    <p:extLst>
      <p:ext uri="{BB962C8B-B14F-4D97-AF65-F5344CB8AC3E}">
        <p14:creationId xmlns:p14="http://schemas.microsoft.com/office/powerpoint/2010/main" val="221901201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MX" sz="2400" dirty="0" smtClean="0"/>
              <a:t>Esta teoría esta </a:t>
            </a:r>
            <a:r>
              <a:rPr lang="es-MX" sz="2400" dirty="0"/>
              <a:t>estrechamente ligada a la </a:t>
            </a:r>
            <a:r>
              <a:rPr lang="es-MX" sz="2400" dirty="0" smtClean="0"/>
              <a:t>teoría </a:t>
            </a:r>
            <a:r>
              <a:rPr lang="es-MX" sz="2400" dirty="0"/>
              <a:t>del desarrollo cognitivo de </a:t>
            </a:r>
            <a:r>
              <a:rPr lang="es-MX" sz="2400" dirty="0" smtClean="0"/>
              <a:t>Piaget</a:t>
            </a:r>
            <a:r>
              <a:rPr lang="es-MX" sz="2400" dirty="0"/>
              <a:t>. </a:t>
            </a:r>
            <a:endParaRPr lang="es-MX" sz="2400" dirty="0" smtClean="0"/>
          </a:p>
          <a:p>
            <a:endParaRPr lang="es-MX" sz="2400" dirty="0"/>
          </a:p>
          <a:p>
            <a:r>
              <a:rPr lang="es-MX" sz="2400" dirty="0"/>
              <a:t>Los determinantes principales del </a:t>
            </a:r>
            <a:r>
              <a:rPr lang="es-MX" sz="2400" dirty="0" smtClean="0"/>
              <a:t>desarrollo </a:t>
            </a:r>
            <a:r>
              <a:rPr lang="es-MX" sz="2400" dirty="0"/>
              <a:t>moral </a:t>
            </a:r>
            <a:r>
              <a:rPr lang="es-MX" sz="2400" dirty="0" smtClean="0"/>
              <a:t>son:</a:t>
            </a:r>
          </a:p>
          <a:p>
            <a:pPr marL="114300" indent="0">
              <a:buNone/>
            </a:pPr>
            <a:endParaRPr lang="es-MX" dirty="0"/>
          </a:p>
          <a:p>
            <a:pPr marL="114300" indent="0">
              <a:buNone/>
            </a:pPr>
            <a:r>
              <a:rPr lang="es-MX" dirty="0" smtClean="0"/>
              <a:t> </a:t>
            </a:r>
            <a:endParaRPr lang="es-MX" dirty="0"/>
          </a:p>
        </p:txBody>
      </p:sp>
      <p:sp>
        <p:nvSpPr>
          <p:cNvPr id="4" name="3 Rectángulo"/>
          <p:cNvSpPr/>
          <p:nvPr/>
        </p:nvSpPr>
        <p:spPr>
          <a:xfrm>
            <a:off x="755576" y="4149080"/>
            <a:ext cx="2952328" cy="108012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s-MX" sz="2400" dirty="0"/>
              <a:t>el desarrollo cognitivo </a:t>
            </a:r>
          </a:p>
        </p:txBody>
      </p:sp>
      <p:sp>
        <p:nvSpPr>
          <p:cNvPr id="5" name="4 Rectángulo"/>
          <p:cNvSpPr/>
          <p:nvPr/>
        </p:nvSpPr>
        <p:spPr>
          <a:xfrm>
            <a:off x="4427984" y="4149080"/>
            <a:ext cx="3096344" cy="108012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marL="114300" indent="0">
              <a:buNone/>
            </a:pPr>
            <a:r>
              <a:rPr lang="es-MX" sz="2400" dirty="0"/>
              <a:t>el desarrollo de la capacidad de roles</a:t>
            </a:r>
          </a:p>
        </p:txBody>
      </p:sp>
      <p:sp>
        <p:nvSpPr>
          <p:cNvPr id="6" name="5 CuadroTexto"/>
          <p:cNvSpPr txBox="1"/>
          <p:nvPr/>
        </p:nvSpPr>
        <p:spPr>
          <a:xfrm>
            <a:off x="3851920" y="4293096"/>
            <a:ext cx="504056" cy="769441"/>
          </a:xfrm>
          <a:prstGeom prst="rect">
            <a:avLst/>
          </a:prstGeom>
          <a:noFill/>
        </p:spPr>
        <p:txBody>
          <a:bodyPr wrap="square" rtlCol="0">
            <a:spAutoFit/>
          </a:bodyPr>
          <a:lstStyle/>
          <a:p>
            <a:r>
              <a:rPr lang="es-MX" sz="4400" dirty="0" smtClean="0"/>
              <a:t>+</a:t>
            </a:r>
            <a:endParaRPr lang="es-MX" sz="4400" dirty="0"/>
          </a:p>
        </p:txBody>
      </p:sp>
    </p:spTree>
    <p:extLst>
      <p:ext uri="{BB962C8B-B14F-4D97-AF65-F5344CB8AC3E}">
        <p14:creationId xmlns:p14="http://schemas.microsoft.com/office/powerpoint/2010/main" val="289205368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764704"/>
            <a:ext cx="7344816" cy="5328592"/>
          </a:xfrm>
        </p:spPr>
        <p:txBody>
          <a:bodyPr>
            <a:normAutofit/>
          </a:bodyPr>
          <a:lstStyle/>
          <a:p>
            <a:pPr algn="just"/>
            <a:r>
              <a:rPr lang="es-MX" sz="2400" dirty="0" smtClean="0"/>
              <a:t>Diversos personajes </a:t>
            </a:r>
            <a:r>
              <a:rPr lang="es-MX" sz="2400" dirty="0"/>
              <a:t>han buscado </a:t>
            </a:r>
            <a:r>
              <a:rPr lang="es-MX" sz="2400" dirty="0" smtClean="0"/>
              <a:t>acerca </a:t>
            </a:r>
            <a:r>
              <a:rPr lang="es-MX" sz="2400" dirty="0"/>
              <a:t>de la naturaleza de los valores morales y el rol de la educación en el desarrollo de la moralidad</a:t>
            </a:r>
            <a:r>
              <a:rPr lang="es-MX" sz="2400" dirty="0" smtClean="0"/>
              <a:t>.</a:t>
            </a:r>
          </a:p>
          <a:p>
            <a:pPr algn="just"/>
            <a:endParaRPr lang="es-MX" sz="2400" dirty="0" smtClean="0"/>
          </a:p>
          <a:p>
            <a:pPr algn="just"/>
            <a:r>
              <a:rPr lang="es-MX" sz="2400" dirty="0" smtClean="0"/>
              <a:t>Se han determinado tres </a:t>
            </a:r>
            <a:r>
              <a:rPr lang="es-MX" sz="2400" dirty="0"/>
              <a:t>orientaciones teóricas </a:t>
            </a:r>
            <a:r>
              <a:rPr lang="es-MX" sz="2400" dirty="0" smtClean="0"/>
              <a:t>principales de la moralidad:</a:t>
            </a:r>
          </a:p>
          <a:p>
            <a:endParaRPr lang="es-MX" sz="2400" dirty="0" smtClean="0"/>
          </a:p>
          <a:p>
            <a:pPr marL="0" indent="0">
              <a:buNone/>
            </a:pPr>
            <a:r>
              <a:rPr lang="es-MX" sz="2400" dirty="0" smtClean="0"/>
              <a:t>A) El enfoque psicoanalítico</a:t>
            </a:r>
          </a:p>
          <a:p>
            <a:pPr marL="0" indent="0">
              <a:buNone/>
            </a:pPr>
            <a:r>
              <a:rPr lang="es-MX" sz="2400" dirty="0" smtClean="0"/>
              <a:t>B) La teoría del aprendizaje social</a:t>
            </a:r>
          </a:p>
          <a:p>
            <a:pPr marL="0" indent="0">
              <a:buNone/>
            </a:pPr>
            <a:r>
              <a:rPr lang="es-MX" sz="2400" dirty="0" smtClean="0"/>
              <a:t>C) Enfoque cognitivo-evolutivo</a:t>
            </a:r>
          </a:p>
          <a:p>
            <a:endParaRPr lang="es-MX" dirty="0" smtClean="0">
              <a:solidFill>
                <a:srgbClr val="FFC000"/>
              </a:solidFill>
            </a:endParaRPr>
          </a:p>
          <a:p>
            <a:endParaRPr lang="es-MX" dirty="0" smtClean="0">
              <a:solidFill>
                <a:srgbClr val="FF0000"/>
              </a:solidFill>
            </a:endParaRPr>
          </a:p>
        </p:txBody>
      </p:sp>
    </p:spTree>
    <p:extLst>
      <p:ext uri="{BB962C8B-B14F-4D97-AF65-F5344CB8AC3E}">
        <p14:creationId xmlns:p14="http://schemas.microsoft.com/office/powerpoint/2010/main" val="195440796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236002038"/>
              </p:ext>
            </p:extLst>
          </p:nvPr>
        </p:nvGraphicFramePr>
        <p:xfrm>
          <a:off x="251520" y="1196752"/>
          <a:ext cx="7962849" cy="4599481"/>
        </p:xfrm>
        <a:graphic>
          <a:graphicData uri="http://schemas.openxmlformats.org/drawingml/2006/table">
            <a:tbl>
              <a:tblPr firstRow="1" bandRow="1">
                <a:tableStyleId>{5C22544A-7EE6-4342-B048-85BDC9FD1C3A}</a:tableStyleId>
              </a:tblPr>
              <a:tblGrid>
                <a:gridCol w="2654283"/>
                <a:gridCol w="2654283"/>
                <a:gridCol w="2654283"/>
              </a:tblGrid>
              <a:tr h="1045096">
                <a:tc>
                  <a:txBody>
                    <a:bodyPr/>
                    <a:lstStyle/>
                    <a:p>
                      <a:pPr algn="ctr"/>
                      <a:r>
                        <a:rPr lang="es-MX" dirty="0" smtClean="0"/>
                        <a:t>ENFOQUE</a:t>
                      </a:r>
                      <a:r>
                        <a:rPr lang="es-MX" baseline="0" dirty="0" smtClean="0"/>
                        <a:t> PSICOANALÍTICO</a:t>
                      </a:r>
                      <a:endParaRPr lang="es-MX" dirty="0"/>
                    </a:p>
                  </a:txBody>
                  <a:tcPr/>
                </a:tc>
                <a:tc>
                  <a:txBody>
                    <a:bodyPr/>
                    <a:lstStyle/>
                    <a:p>
                      <a:pPr algn="ctr"/>
                      <a:r>
                        <a:rPr lang="es-MX" dirty="0" smtClean="0"/>
                        <a:t>LA TEORÍA DEL APRENDICAJE</a:t>
                      </a:r>
                      <a:r>
                        <a:rPr lang="es-MX" baseline="0" dirty="0" smtClean="0"/>
                        <a:t> SOCIAL</a:t>
                      </a:r>
                      <a:endParaRPr lang="es-MX" dirty="0"/>
                    </a:p>
                  </a:txBody>
                  <a:tcPr/>
                </a:tc>
                <a:tc>
                  <a:txBody>
                    <a:bodyPr/>
                    <a:lstStyle/>
                    <a:p>
                      <a:pPr algn="ctr"/>
                      <a:r>
                        <a:rPr lang="es-MX" dirty="0" smtClean="0"/>
                        <a:t>EL ENFOQUE COGNITIVO-EVOLUTIVO</a:t>
                      </a:r>
                      <a:endParaRPr lang="es-MX" dirty="0"/>
                    </a:p>
                  </a:txBody>
                  <a:tcPr/>
                </a:tc>
              </a:tr>
              <a:tr h="902625">
                <a:tc>
                  <a:txBody>
                    <a:bodyPr/>
                    <a:lstStyle/>
                    <a:p>
                      <a:pPr algn="ctr"/>
                      <a:r>
                        <a:rPr lang="es-MX" dirty="0" smtClean="0"/>
                        <a:t>Centrado en la dimensión del  Sentimientos</a:t>
                      </a:r>
                      <a:endParaRPr lang="es-MX" dirty="0"/>
                    </a:p>
                  </a:txBody>
                  <a:tcPr/>
                </a:tc>
                <a:tc>
                  <a:txBody>
                    <a:bodyPr/>
                    <a:lstStyle/>
                    <a:p>
                      <a:pPr algn="ctr"/>
                      <a:r>
                        <a:rPr lang="es-MX" dirty="0" smtClean="0"/>
                        <a:t>Se centra en la dimensión conductual</a:t>
                      </a:r>
                      <a:endParaRPr lang="es-MX" dirty="0"/>
                    </a:p>
                  </a:txBody>
                  <a:tcPr/>
                </a:tc>
                <a:tc>
                  <a:txBody>
                    <a:bodyPr/>
                    <a:lstStyle/>
                    <a:p>
                      <a:pPr algn="ctr"/>
                      <a:r>
                        <a:rPr lang="es-MX" dirty="0" smtClean="0"/>
                        <a:t>Se centra en la dimensión de conocimiento</a:t>
                      </a:r>
                      <a:endParaRPr lang="es-MX" dirty="0"/>
                    </a:p>
                  </a:txBody>
                  <a:tcPr/>
                </a:tc>
              </a:tr>
              <a:tr h="902625">
                <a:tc>
                  <a:txBody>
                    <a:bodyPr/>
                    <a:lstStyle/>
                    <a:p>
                      <a:pPr algn="ctr"/>
                      <a:r>
                        <a:rPr lang="es-MX" dirty="0" smtClean="0"/>
                        <a:t>Son esenciales las determinantes</a:t>
                      </a:r>
                      <a:r>
                        <a:rPr lang="es-MX" baseline="0" dirty="0" smtClean="0"/>
                        <a:t> </a:t>
                      </a:r>
                      <a:r>
                        <a:rPr lang="es-MX" dirty="0" smtClean="0"/>
                        <a:t>motivacionales y emocionales.</a:t>
                      </a:r>
                      <a:endParaRPr lang="es-MX" dirty="0"/>
                    </a:p>
                  </a:txBody>
                  <a:tcPr/>
                </a:tc>
                <a:tc>
                  <a:txBody>
                    <a:bodyPr/>
                    <a:lstStyle/>
                    <a:p>
                      <a:pPr algn="ctr"/>
                      <a:r>
                        <a:rPr lang="es-MX" dirty="0" smtClean="0"/>
                        <a:t>Se enfatiza la acción del ambiente  en el desarrollo de habilidades de</a:t>
                      </a:r>
                      <a:r>
                        <a:rPr lang="es-MX" baseline="0" dirty="0" smtClean="0"/>
                        <a:t>  </a:t>
                      </a:r>
                      <a:r>
                        <a:rPr lang="es-MX" dirty="0" smtClean="0"/>
                        <a:t>autocontrol </a:t>
                      </a:r>
                      <a:endParaRPr lang="es-MX" dirty="0"/>
                    </a:p>
                  </a:txBody>
                  <a:tcPr/>
                </a:tc>
                <a:tc>
                  <a:txBody>
                    <a:bodyPr/>
                    <a:lstStyle/>
                    <a:p>
                      <a:pPr algn="ctr"/>
                      <a:r>
                        <a:rPr lang="es-MX" dirty="0" smtClean="0"/>
                        <a:t>Enfatiza el desarrollo de reglas y la adquisición de principios universales</a:t>
                      </a:r>
                    </a:p>
                    <a:p>
                      <a:pPr algn="ctr"/>
                      <a:endParaRPr lang="es-MX" dirty="0"/>
                    </a:p>
                  </a:txBody>
                  <a:tcPr/>
                </a:tc>
              </a:tr>
              <a:tr h="902625">
                <a:tc>
                  <a:txBody>
                    <a:bodyPr/>
                    <a:lstStyle/>
                    <a:p>
                      <a:pPr algn="ctr"/>
                      <a:r>
                        <a:rPr lang="es-MX" dirty="0" smtClean="0"/>
                        <a:t>La moralidad es el resultado de a identificación del niño con sus  padres y la introyección de normas.</a:t>
                      </a:r>
                      <a:endParaRPr lang="es-MX" dirty="0"/>
                    </a:p>
                  </a:txBody>
                  <a:tcPr/>
                </a:tc>
                <a:tc>
                  <a:txBody>
                    <a:bodyPr/>
                    <a:lstStyle/>
                    <a:p>
                      <a:pPr algn="ctr"/>
                      <a:endParaRPr lang="es-MX" dirty="0"/>
                    </a:p>
                  </a:txBody>
                  <a:tcPr/>
                </a:tc>
                <a:tc>
                  <a:txBody>
                    <a:bodyPr/>
                    <a:lstStyle/>
                    <a:p>
                      <a:pPr algn="ctr"/>
                      <a:endParaRPr lang="es-MX" dirty="0"/>
                    </a:p>
                  </a:txBody>
                  <a:tcPr/>
                </a:tc>
              </a:tr>
            </a:tbl>
          </a:graphicData>
        </a:graphic>
      </p:graphicFrame>
    </p:spTree>
    <p:extLst>
      <p:ext uri="{BB962C8B-B14F-4D97-AF65-F5344CB8AC3E}">
        <p14:creationId xmlns:p14="http://schemas.microsoft.com/office/powerpoint/2010/main" val="2316134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412776"/>
            <a:ext cx="7620000" cy="4800600"/>
          </a:xfrm>
        </p:spPr>
        <p:txBody>
          <a:bodyPr>
            <a:normAutofit/>
          </a:bodyPr>
          <a:lstStyle/>
          <a:p>
            <a:pPr marL="114300" indent="0">
              <a:buNone/>
            </a:pPr>
            <a:r>
              <a:rPr lang="es-MX" dirty="0" smtClean="0"/>
              <a:t>Lawrence </a:t>
            </a:r>
            <a:r>
              <a:rPr lang="es-MX" dirty="0"/>
              <a:t>Kohlberg considerado como </a:t>
            </a:r>
            <a:r>
              <a:rPr lang="es-MX" dirty="0" smtClean="0"/>
              <a:t>una </a:t>
            </a:r>
            <a:r>
              <a:rPr lang="es-MX" dirty="0"/>
              <a:t>de las figuras más importantes </a:t>
            </a:r>
            <a:r>
              <a:rPr lang="es-MX" dirty="0" smtClean="0"/>
              <a:t>en </a:t>
            </a:r>
            <a:r>
              <a:rPr lang="es-MX" dirty="0"/>
              <a:t>el campo de la psicología moral </a:t>
            </a:r>
            <a:r>
              <a:rPr lang="es-MX" dirty="0" smtClean="0"/>
              <a:t>en </a:t>
            </a:r>
            <a:r>
              <a:rPr lang="es-MX" dirty="0"/>
              <a:t>la actualidad, debido a que</a:t>
            </a:r>
            <a:r>
              <a:rPr lang="es-MX" dirty="0" smtClean="0"/>
              <a:t>:</a:t>
            </a:r>
          </a:p>
          <a:p>
            <a:pPr marL="114300" indent="0">
              <a:buNone/>
            </a:pPr>
            <a:endParaRPr lang="es-MX" dirty="0" smtClean="0"/>
          </a:p>
          <a:p>
            <a:r>
              <a:rPr lang="es-MX" dirty="0" smtClean="0"/>
              <a:t>Es </a:t>
            </a:r>
            <a:r>
              <a:rPr lang="es-MX" dirty="0"/>
              <a:t>el principal representante del </a:t>
            </a:r>
            <a:r>
              <a:rPr lang="es-MX" dirty="0" smtClean="0"/>
              <a:t>enfoque cognitivo-evolutivo</a:t>
            </a:r>
          </a:p>
          <a:p>
            <a:endParaRPr lang="es-MX" dirty="0" smtClean="0"/>
          </a:p>
          <a:p>
            <a:r>
              <a:rPr lang="es-MX" dirty="0" smtClean="0"/>
              <a:t>Ha </a:t>
            </a:r>
            <a:r>
              <a:rPr lang="es-MX" dirty="0"/>
              <a:t>elaborado la teoría más </a:t>
            </a:r>
            <a:r>
              <a:rPr lang="es-MX" dirty="0" smtClean="0"/>
              <a:t>completa </a:t>
            </a:r>
            <a:r>
              <a:rPr lang="es-MX" dirty="0"/>
              <a:t>sobre el desarrollo </a:t>
            </a:r>
            <a:r>
              <a:rPr lang="es-MX" dirty="0" smtClean="0"/>
              <a:t>del razonamiento moral</a:t>
            </a:r>
            <a:endParaRPr lang="es-MX" dirty="0"/>
          </a:p>
          <a:p>
            <a:endParaRPr lang="es-MX" dirty="0" smtClean="0"/>
          </a:p>
          <a:p>
            <a:r>
              <a:rPr lang="es-MX" dirty="0" smtClean="0"/>
              <a:t>Ha </a:t>
            </a:r>
            <a:r>
              <a:rPr lang="es-MX" dirty="0"/>
              <a:t>proporcionado las bases para </a:t>
            </a:r>
            <a:r>
              <a:rPr lang="es-MX" dirty="0" smtClean="0"/>
              <a:t>una </a:t>
            </a:r>
            <a:r>
              <a:rPr lang="es-MX" dirty="0"/>
              <a:t>teoría y una práctica de la </a:t>
            </a:r>
            <a:r>
              <a:rPr lang="es-MX" dirty="0" smtClean="0"/>
              <a:t>educación </a:t>
            </a:r>
            <a:r>
              <a:rPr lang="es-MX" dirty="0"/>
              <a:t>moral evolutiva que tiene </a:t>
            </a:r>
            <a:r>
              <a:rPr lang="es-MX" dirty="0" smtClean="0"/>
              <a:t>como </a:t>
            </a:r>
            <a:r>
              <a:rPr lang="es-MX" dirty="0"/>
              <a:t>meta el </a:t>
            </a:r>
            <a:r>
              <a:rPr lang="es-MX" dirty="0" smtClean="0"/>
              <a:t> desarrollo </a:t>
            </a:r>
            <a:r>
              <a:rPr lang="es-MX" dirty="0"/>
              <a:t>moral. </a:t>
            </a:r>
          </a:p>
        </p:txBody>
      </p:sp>
    </p:spTree>
    <p:extLst>
      <p:ext uri="{BB962C8B-B14F-4D97-AF65-F5344CB8AC3E}">
        <p14:creationId xmlns:p14="http://schemas.microsoft.com/office/powerpoint/2010/main" val="340860559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dirty="0" smtClean="0"/>
              <a:t>La teoría del desarrollo moral de Kohlberg </a:t>
            </a:r>
            <a:endParaRPr lang="es-MX" dirty="0"/>
          </a:p>
        </p:txBody>
      </p:sp>
      <p:sp>
        <p:nvSpPr>
          <p:cNvPr id="3" name="Marcador de contenido 2"/>
          <p:cNvSpPr>
            <a:spLocks noGrp="1"/>
          </p:cNvSpPr>
          <p:nvPr>
            <p:ph idx="1"/>
          </p:nvPr>
        </p:nvSpPr>
        <p:spPr>
          <a:xfrm>
            <a:off x="2195736" y="1772816"/>
            <a:ext cx="6103590" cy="4351338"/>
          </a:xfrm>
          <a:prstGeom prst="rect">
            <a:avLst/>
          </a:prstGeom>
        </p:spPr>
        <p:txBody>
          <a:bodyPr>
            <a:normAutofit/>
          </a:bodyPr>
          <a:lstStyle/>
          <a:p>
            <a:pPr algn="just"/>
            <a:r>
              <a:rPr lang="es-MX" dirty="0"/>
              <a:t>Los fundamentos psicológicos de la Teoría de Kohlberg se </a:t>
            </a:r>
            <a:r>
              <a:rPr lang="es-MX" dirty="0" smtClean="0"/>
              <a:t>encuentran en </a:t>
            </a:r>
            <a:r>
              <a:rPr lang="es-MX" dirty="0"/>
              <a:t>la teoría del desarrollo cognoscitivo de Piaget, y en </a:t>
            </a:r>
            <a:r>
              <a:rPr lang="es-MX" dirty="0" smtClean="0"/>
              <a:t>particular en </a:t>
            </a:r>
            <a:r>
              <a:rPr lang="es-MX" dirty="0"/>
              <a:t>su libro </a:t>
            </a:r>
            <a:r>
              <a:rPr lang="es-MX" i="1" dirty="0"/>
              <a:t>El Criterio Moral </a:t>
            </a:r>
            <a:r>
              <a:rPr lang="es-MX" dirty="0" smtClean="0"/>
              <a:t> en </a:t>
            </a:r>
            <a:r>
              <a:rPr lang="es-MX" i="1" dirty="0" smtClean="0"/>
              <a:t>el </a:t>
            </a:r>
            <a:r>
              <a:rPr lang="es-MX" i="1" dirty="0"/>
              <a:t>Niño </a:t>
            </a:r>
            <a:r>
              <a:rPr lang="es-MX" dirty="0"/>
              <a:t>(Piaget, 1974</a:t>
            </a:r>
            <a:r>
              <a:rPr lang="es-MX" dirty="0" smtClean="0"/>
              <a:t>), publicado </a:t>
            </a:r>
            <a:r>
              <a:rPr lang="es-MX" dirty="0"/>
              <a:t>originalmente en 1932</a:t>
            </a:r>
            <a:r>
              <a:rPr lang="es-MX" dirty="0" smtClean="0"/>
              <a:t>.</a:t>
            </a:r>
            <a:endParaRPr lang="es-MX" dirty="0"/>
          </a:p>
          <a:p>
            <a:pPr algn="just"/>
            <a:endParaRPr lang="es-MX" dirty="0" smtClean="0"/>
          </a:p>
          <a:p>
            <a:pPr algn="just"/>
            <a:r>
              <a:rPr lang="es-MX" dirty="0" smtClean="0"/>
              <a:t>El niño es un filósofo. </a:t>
            </a:r>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30" y="2780927"/>
            <a:ext cx="2305922" cy="4097553"/>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3933056"/>
            <a:ext cx="2343434" cy="2808166"/>
          </a:xfrm>
          <a:prstGeom prst="rect">
            <a:avLst/>
          </a:prstGeom>
        </p:spPr>
      </p:pic>
    </p:spTree>
    <p:extLst>
      <p:ext uri="{BB962C8B-B14F-4D97-AF65-F5344CB8AC3E}">
        <p14:creationId xmlns:p14="http://schemas.microsoft.com/office/powerpoint/2010/main" val="315642296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7544" y="404664"/>
            <a:ext cx="4183958" cy="5597414"/>
          </a:xfrm>
          <a:prstGeom prst="rect">
            <a:avLst/>
          </a:prstGeom>
        </p:spPr>
        <p:txBody>
          <a:bodyPr>
            <a:normAutofit lnSpcReduction="10000"/>
          </a:bodyPr>
          <a:lstStyle/>
          <a:p>
            <a:pPr marL="0" indent="0">
              <a:buNone/>
            </a:pPr>
            <a:endParaRPr lang="es-MX" dirty="0"/>
          </a:p>
          <a:p>
            <a:pPr algn="just"/>
            <a:r>
              <a:rPr lang="es-MX" sz="2400" dirty="0" smtClean="0"/>
              <a:t>En </a:t>
            </a:r>
            <a:r>
              <a:rPr lang="es-MX" sz="2400" dirty="0"/>
              <a:t>su teoría </a:t>
            </a:r>
            <a:r>
              <a:rPr lang="es-MX" sz="2400" dirty="0" smtClean="0"/>
              <a:t>del </a:t>
            </a:r>
            <a:r>
              <a:rPr lang="es-MX" sz="2400" dirty="0"/>
              <a:t>desarrollo cognoscitivo, </a:t>
            </a:r>
            <a:r>
              <a:rPr lang="es-MX" sz="2400" dirty="0" smtClean="0"/>
              <a:t>Piaget propuso </a:t>
            </a:r>
            <a:r>
              <a:rPr lang="es-MX" sz="2400" dirty="0"/>
              <a:t>que el niño evoluciona a través de cuatro etapas de </a:t>
            </a:r>
            <a:r>
              <a:rPr lang="es-MX" sz="2400" dirty="0" smtClean="0"/>
              <a:t>razonamiento progresivamente </a:t>
            </a:r>
            <a:r>
              <a:rPr lang="es-MX" sz="2400" dirty="0"/>
              <a:t>abstracto. </a:t>
            </a:r>
            <a:endParaRPr lang="es-MX" sz="2400" dirty="0" smtClean="0"/>
          </a:p>
          <a:p>
            <a:pPr marL="0" indent="0" algn="just">
              <a:buNone/>
            </a:pPr>
            <a:endParaRPr lang="es-MX" sz="2400" dirty="0" smtClean="0"/>
          </a:p>
          <a:p>
            <a:pPr algn="just"/>
            <a:r>
              <a:rPr lang="es-MX" sz="2400" dirty="0" smtClean="0"/>
              <a:t>Kohlberg elaboró </a:t>
            </a:r>
            <a:r>
              <a:rPr lang="es-MX" sz="2400" dirty="0"/>
              <a:t>un esquema de desarrollo moral en seis estadios, </a:t>
            </a:r>
            <a:r>
              <a:rPr lang="es-MX" sz="2400" dirty="0" smtClean="0"/>
              <a:t>donde las </a:t>
            </a:r>
            <a:r>
              <a:rPr lang="es-MX" sz="2400" dirty="0"/>
              <a:t>dos etapas de desarrollo moral de Piaget correspondían sólo </a:t>
            </a:r>
            <a:r>
              <a:rPr lang="es-MX" sz="2400" dirty="0" smtClean="0"/>
              <a:t>a los dos </a:t>
            </a:r>
            <a:r>
              <a:rPr lang="es-MX" sz="2400" dirty="0"/>
              <a:t>primeros </a:t>
            </a:r>
            <a:r>
              <a:rPr lang="es-MX" sz="2400" dirty="0" smtClean="0"/>
              <a:t>estadios. </a:t>
            </a:r>
          </a:p>
          <a:p>
            <a:pPr algn="just"/>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232" y="1340768"/>
            <a:ext cx="1717606" cy="2865549"/>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1340768"/>
            <a:ext cx="1981920" cy="2891776"/>
          </a:xfrm>
          <a:prstGeom prst="rect">
            <a:avLst/>
          </a:prstGeom>
        </p:spPr>
      </p:pic>
    </p:spTree>
    <p:extLst>
      <p:ext uri="{BB962C8B-B14F-4D97-AF65-F5344CB8AC3E}">
        <p14:creationId xmlns:p14="http://schemas.microsoft.com/office/powerpoint/2010/main" val="135955650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28" y="908720"/>
            <a:ext cx="7886700" cy="5288321"/>
          </a:xfrm>
          <a:prstGeom prst="rect">
            <a:avLst/>
          </a:prstGeom>
        </p:spPr>
        <p:txBody>
          <a:bodyPr>
            <a:normAutofit/>
          </a:bodyPr>
          <a:lstStyle/>
          <a:p>
            <a:pPr algn="just"/>
            <a:r>
              <a:rPr lang="es-MX" sz="2400" dirty="0"/>
              <a:t>E</a:t>
            </a:r>
            <a:r>
              <a:rPr lang="es-MX" sz="2400" dirty="0" smtClean="0"/>
              <a:t>l </a:t>
            </a:r>
            <a:r>
              <a:rPr lang="es-MX" sz="2400" dirty="0"/>
              <a:t>enfoque cognitivo de </a:t>
            </a:r>
            <a:r>
              <a:rPr lang="es-MX" sz="2400" dirty="0" err="1" smtClean="0"/>
              <a:t>Kohberg</a:t>
            </a:r>
            <a:r>
              <a:rPr lang="es-MX" sz="2400" dirty="0" smtClean="0"/>
              <a:t> </a:t>
            </a:r>
            <a:r>
              <a:rPr lang="es-MX" sz="2400" dirty="0"/>
              <a:t>plantea que la </a:t>
            </a:r>
            <a:r>
              <a:rPr lang="es-MX" sz="2400" dirty="0" smtClean="0"/>
              <a:t>moralidad no </a:t>
            </a:r>
            <a:r>
              <a:rPr lang="es-MX" sz="2400" dirty="0"/>
              <a:t>es simplemente el resultado de procesos </a:t>
            </a:r>
            <a:r>
              <a:rPr lang="es-MX" sz="2400" dirty="0" smtClean="0"/>
              <a:t>inconscientes </a:t>
            </a:r>
            <a:r>
              <a:rPr lang="es-MX" sz="2400" dirty="0"/>
              <a:t>(</a:t>
            </a:r>
            <a:r>
              <a:rPr lang="es-MX" sz="2400" dirty="0" err="1" smtClean="0"/>
              <a:t>super</a:t>
            </a:r>
            <a:r>
              <a:rPr lang="es-MX" sz="2400" dirty="0" smtClean="0"/>
              <a:t>-yo</a:t>
            </a:r>
            <a:r>
              <a:rPr lang="es-MX" sz="2400" dirty="0"/>
              <a:t>) o de aprendizajes tempranos (condicionamiento, </a:t>
            </a:r>
            <a:r>
              <a:rPr lang="es-MX" sz="2400" dirty="0" smtClean="0"/>
              <a:t>refuerzo y </a:t>
            </a:r>
            <a:r>
              <a:rPr lang="es-MX" sz="2400" dirty="0"/>
              <a:t>castigos), sino que existen algunos principios morales de </a:t>
            </a:r>
            <a:r>
              <a:rPr lang="es-MX" sz="2400" dirty="0" smtClean="0"/>
              <a:t>carácter universal</a:t>
            </a:r>
            <a:r>
              <a:rPr lang="es-MX" sz="2400" dirty="0"/>
              <a:t>, que no se aprenden en la primera infancia y son </a:t>
            </a:r>
            <a:r>
              <a:rPr lang="es-MX" sz="2400" dirty="0" smtClean="0"/>
              <a:t>producto de </a:t>
            </a:r>
            <a:r>
              <a:rPr lang="es-MX" sz="2400" dirty="0"/>
              <a:t>un juicio racional maduro</a:t>
            </a:r>
            <a:r>
              <a:rPr lang="es-MX" sz="2400" dirty="0" smtClean="0"/>
              <a:t>.</a:t>
            </a:r>
            <a:endParaRPr lang="es-MX" sz="2400" dirty="0"/>
          </a:p>
          <a:p>
            <a:pPr algn="just"/>
            <a:endParaRPr lang="es-MX" sz="2400" dirty="0" smtClean="0"/>
          </a:p>
          <a:p>
            <a:pPr algn="just"/>
            <a:r>
              <a:rPr lang="es-MX" sz="2400" dirty="0"/>
              <a:t>El juicio moral es un proceso que </a:t>
            </a:r>
            <a:r>
              <a:rPr lang="es-MX" sz="2400" dirty="0" smtClean="0"/>
              <a:t>permite reflexionar </a:t>
            </a:r>
            <a:r>
              <a:rPr lang="es-MX" sz="2400" dirty="0"/>
              <a:t>sobre los propios valores y ordenarlos en una </a:t>
            </a:r>
            <a:r>
              <a:rPr lang="es-MX" sz="2400" dirty="0" smtClean="0"/>
              <a:t>jerarquía lógica</a:t>
            </a:r>
            <a:r>
              <a:rPr lang="es-MX" sz="2400" dirty="0"/>
              <a:t>, especialmente cuando se enfrenta un dilema moral</a:t>
            </a:r>
          </a:p>
        </p:txBody>
      </p:sp>
    </p:spTree>
    <p:extLst>
      <p:ext uri="{BB962C8B-B14F-4D97-AF65-F5344CB8AC3E}">
        <p14:creationId xmlns:p14="http://schemas.microsoft.com/office/powerpoint/2010/main" val="387466969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620688"/>
            <a:ext cx="7886700" cy="5571656"/>
          </a:xfrm>
          <a:prstGeom prst="rect">
            <a:avLst/>
          </a:prstGeom>
        </p:spPr>
        <p:txBody>
          <a:bodyPr>
            <a:normAutofit/>
          </a:bodyPr>
          <a:lstStyle/>
          <a:p>
            <a:r>
              <a:rPr lang="es-MX" sz="2400" dirty="0"/>
              <a:t>Los estadios </a:t>
            </a:r>
            <a:r>
              <a:rPr lang="es-MX" sz="2400" dirty="0" smtClean="0"/>
              <a:t>cognitivos tienen </a:t>
            </a:r>
            <a:r>
              <a:rPr lang="es-MX" sz="2400" dirty="0"/>
              <a:t>las siguientes </a:t>
            </a:r>
            <a:r>
              <a:rPr lang="es-MX" sz="2400" dirty="0" smtClean="0"/>
              <a:t>propiedades: </a:t>
            </a:r>
            <a:endParaRPr lang="es-MX" sz="2400" dirty="0"/>
          </a:p>
          <a:p>
            <a:pPr marL="0" indent="0" algn="just">
              <a:buNone/>
            </a:pPr>
            <a:endParaRPr lang="es-MX" sz="2400" dirty="0"/>
          </a:p>
          <a:p>
            <a:pPr marL="514350" indent="-514350" algn="just">
              <a:buFont typeface="+mj-lt"/>
              <a:buAutoNum type="arabicPeriod"/>
            </a:pPr>
            <a:r>
              <a:rPr lang="es-MX" sz="2400" dirty="0" smtClean="0"/>
              <a:t>Implican </a:t>
            </a:r>
            <a:r>
              <a:rPr lang="es-MX" sz="2400" dirty="0"/>
              <a:t>formas cualitativamente diferentes de pensar y </a:t>
            </a:r>
            <a:r>
              <a:rPr lang="es-MX" sz="2400" dirty="0" smtClean="0"/>
              <a:t>de resolver </a:t>
            </a:r>
            <a:r>
              <a:rPr lang="es-MX" sz="2400" dirty="0"/>
              <a:t>los mismos </a:t>
            </a:r>
            <a:r>
              <a:rPr lang="es-MX" sz="2400" dirty="0" smtClean="0"/>
              <a:t>problemas.</a:t>
            </a:r>
          </a:p>
          <a:p>
            <a:pPr marL="514350" indent="-514350" algn="just">
              <a:buFont typeface="+mj-lt"/>
              <a:buAutoNum type="arabicPeriod"/>
            </a:pPr>
            <a:r>
              <a:rPr lang="es-MX" sz="2400" dirty="0" smtClean="0"/>
              <a:t>Estas </a:t>
            </a:r>
            <a:r>
              <a:rPr lang="es-MX" sz="2400" dirty="0"/>
              <a:t>diferentes formas de pensar pueden ser ordenadas </a:t>
            </a:r>
            <a:r>
              <a:rPr lang="es-MX" sz="2400" dirty="0" smtClean="0"/>
              <a:t>en una </a:t>
            </a:r>
            <a:r>
              <a:rPr lang="es-MX" sz="2400" dirty="0"/>
              <a:t>secuencia </a:t>
            </a:r>
            <a:r>
              <a:rPr lang="es-MX" sz="2400" dirty="0" smtClean="0"/>
              <a:t>invariante.</a:t>
            </a:r>
          </a:p>
          <a:p>
            <a:pPr marL="514350" indent="-514350" algn="just">
              <a:buFont typeface="+mj-lt"/>
              <a:buAutoNum type="arabicPeriod"/>
            </a:pPr>
            <a:r>
              <a:rPr lang="es-MX" sz="2400" dirty="0" smtClean="0"/>
              <a:t>Cada </a:t>
            </a:r>
            <a:r>
              <a:rPr lang="es-MX" sz="2400" dirty="0"/>
              <a:t>una de estas formas de pensar forma un todo </a:t>
            </a:r>
            <a:r>
              <a:rPr lang="es-MX" sz="2400" dirty="0" smtClean="0"/>
              <a:t>estructurado. En </a:t>
            </a:r>
            <a:r>
              <a:rPr lang="es-MX" sz="2400" dirty="0"/>
              <a:t>cada etapa todas las creencias del individuo </a:t>
            </a:r>
            <a:r>
              <a:rPr lang="es-MX" sz="2400" dirty="0" smtClean="0"/>
              <a:t>están organizadas </a:t>
            </a:r>
            <a:r>
              <a:rPr lang="es-MX" sz="2400" dirty="0"/>
              <a:t>alrededor de esa particular forma de pensar.</a:t>
            </a:r>
          </a:p>
          <a:p>
            <a:pPr marL="514350" indent="-514350" algn="just">
              <a:buFont typeface="+mj-lt"/>
              <a:buAutoNum type="arabicPeriod"/>
            </a:pPr>
            <a:r>
              <a:rPr lang="es-MX" sz="2400" dirty="0" smtClean="0"/>
              <a:t>Cada </a:t>
            </a:r>
            <a:r>
              <a:rPr lang="es-MX" sz="2400" dirty="0"/>
              <a:t>estadio sucesivo es una integración jerárquica de </a:t>
            </a:r>
            <a:r>
              <a:rPr lang="es-MX" sz="2400" dirty="0" smtClean="0"/>
              <a:t>lo que </a:t>
            </a:r>
            <a:r>
              <a:rPr lang="es-MX" sz="2400" dirty="0"/>
              <a:t>había antes. </a:t>
            </a:r>
          </a:p>
        </p:txBody>
      </p:sp>
    </p:spTree>
    <p:extLst>
      <p:ext uri="{BB962C8B-B14F-4D97-AF65-F5344CB8AC3E}">
        <p14:creationId xmlns:p14="http://schemas.microsoft.com/office/powerpoint/2010/main" val="66798337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771</TotalTime>
  <Words>1392</Words>
  <Application>Microsoft Office PowerPoint</Application>
  <PresentationFormat>Presentación en pantalla (4:3)</PresentationFormat>
  <Paragraphs>141</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Adyacencia</vt:lpstr>
      <vt:lpstr>EL DESARROLLO MORAL:  UNA INTRODUCCIÓN A LA TEORÍA DE KOHLBERG</vt:lpstr>
      <vt:lpstr>LAWRENCE KOHLBERG</vt:lpstr>
      <vt:lpstr>Presentación de PowerPoint</vt:lpstr>
      <vt:lpstr>Presentación de PowerPoint</vt:lpstr>
      <vt:lpstr>Presentación de PowerPoint</vt:lpstr>
      <vt:lpstr>La teoría del desarrollo moral de Kohlberg </vt:lpstr>
      <vt:lpstr>Presentación de PowerPoint</vt:lpstr>
      <vt:lpstr>Presentación de PowerPoint</vt:lpstr>
      <vt:lpstr>Presentación de PowerPoint</vt:lpstr>
      <vt:lpstr>Presentación de PowerPoint</vt:lpstr>
      <vt:lpstr>NIVELES DE DESARROLLO MORAL</vt:lpstr>
      <vt:lpstr>Presentación de PowerPoint</vt:lpstr>
      <vt:lpstr>Presentación de PowerPoint</vt:lpstr>
      <vt:lpstr>Presentación de PowerPoint</vt:lpstr>
      <vt:lpstr>Estadio de desarrollo moral </vt:lpstr>
      <vt:lpstr>Nivel I. Preconvencional </vt:lpstr>
      <vt:lpstr>Presentación de PowerPoint</vt:lpstr>
      <vt:lpstr>Nivel II. Convencional </vt:lpstr>
      <vt:lpstr>Presentación de PowerPoint</vt:lpstr>
      <vt:lpstr>Nivel III. Postconvencional o de principios </vt:lpstr>
      <vt:lpstr>Presentación de PowerPoint</vt:lpstr>
      <vt:lpstr>DETERMINANTES  DEL DESARROLLO MORAL</vt:lpstr>
      <vt:lpstr>Presentación de PowerPoint</vt:lpstr>
      <vt:lpstr>Presentación de PowerPoint</vt:lpstr>
      <vt:lpstr>Consideraciones finales </vt:lpstr>
      <vt:lpstr>Presentación de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DESARROLLO MORAL:</dc:title>
  <dc:creator>USUARIO</dc:creator>
  <cp:lastModifiedBy>USUARIO</cp:lastModifiedBy>
  <cp:revision>13</cp:revision>
  <dcterms:created xsi:type="dcterms:W3CDTF">2016-04-12T02:15:07Z</dcterms:created>
  <dcterms:modified xsi:type="dcterms:W3CDTF">2016-04-14T00:42:52Z</dcterms:modified>
</cp:coreProperties>
</file>